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7" r:id="rId2"/>
    <p:sldId id="258" r:id="rId3"/>
    <p:sldId id="394" r:id="rId4"/>
    <p:sldId id="407" r:id="rId5"/>
    <p:sldId id="408" r:id="rId6"/>
    <p:sldId id="264" r:id="rId7"/>
    <p:sldId id="265" r:id="rId8"/>
    <p:sldId id="324" r:id="rId9"/>
    <p:sldId id="325" r:id="rId10"/>
    <p:sldId id="326" r:id="rId11"/>
    <p:sldId id="266" r:id="rId12"/>
    <p:sldId id="328" r:id="rId13"/>
    <p:sldId id="329" r:id="rId14"/>
    <p:sldId id="386" r:id="rId15"/>
    <p:sldId id="387" r:id="rId16"/>
    <p:sldId id="390" r:id="rId17"/>
    <p:sldId id="402" r:id="rId18"/>
    <p:sldId id="267" r:id="rId19"/>
    <p:sldId id="339" r:id="rId20"/>
    <p:sldId id="268" r:id="rId21"/>
    <p:sldId id="269" r:id="rId22"/>
    <p:sldId id="381" r:id="rId23"/>
    <p:sldId id="382" r:id="rId24"/>
    <p:sldId id="383" r:id="rId25"/>
    <p:sldId id="385" r:id="rId26"/>
    <p:sldId id="388" r:id="rId27"/>
    <p:sldId id="403" r:id="rId28"/>
    <p:sldId id="330" r:id="rId29"/>
    <p:sldId id="331" r:id="rId30"/>
    <p:sldId id="332" r:id="rId31"/>
    <p:sldId id="333" r:id="rId32"/>
    <p:sldId id="334" r:id="rId33"/>
    <p:sldId id="336" r:id="rId34"/>
    <p:sldId id="344" r:id="rId35"/>
    <p:sldId id="335" r:id="rId36"/>
    <p:sldId id="270" r:id="rId37"/>
    <p:sldId id="271" r:id="rId38"/>
    <p:sldId id="272" r:id="rId39"/>
    <p:sldId id="273" r:id="rId40"/>
    <p:sldId id="275" r:id="rId41"/>
    <p:sldId id="277" r:id="rId42"/>
    <p:sldId id="286" r:id="rId43"/>
    <p:sldId id="287" r:id="rId44"/>
    <p:sldId id="288" r:id="rId45"/>
    <p:sldId id="289" r:id="rId46"/>
    <p:sldId id="290" r:id="rId47"/>
    <p:sldId id="291" r:id="rId48"/>
    <p:sldId id="292" r:id="rId49"/>
    <p:sldId id="293" r:id="rId50"/>
    <p:sldId id="294" r:id="rId51"/>
    <p:sldId id="295" r:id="rId52"/>
    <p:sldId id="409" r:id="rId53"/>
    <p:sldId id="279" r:id="rId54"/>
    <p:sldId id="296" r:id="rId55"/>
    <p:sldId id="298" r:id="rId56"/>
    <p:sldId id="299" r:id="rId57"/>
    <p:sldId id="345" r:id="rId58"/>
    <p:sldId id="346" r:id="rId59"/>
    <p:sldId id="347" r:id="rId60"/>
    <p:sldId id="348"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1" r:id="rId74"/>
    <p:sldId id="362" r:id="rId75"/>
    <p:sldId id="363" r:id="rId76"/>
    <p:sldId id="389" r:id="rId77"/>
    <p:sldId id="364" r:id="rId78"/>
    <p:sldId id="395"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7418" autoAdjust="0"/>
  </p:normalViewPr>
  <p:slideViewPr>
    <p:cSldViewPr>
      <p:cViewPr varScale="1">
        <p:scale>
          <a:sx n="74" d="100"/>
          <a:sy n="74" d="100"/>
        </p:scale>
        <p:origin x="-39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73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7090" name="Group 2"/>
          <p:cNvGrpSpPr>
            <a:grpSpLocks/>
          </p:cNvGrpSpPr>
          <p:nvPr/>
        </p:nvGrpSpPr>
        <p:grpSpPr bwMode="auto">
          <a:xfrm>
            <a:off x="0" y="0"/>
            <a:ext cx="8805863" cy="6858000"/>
            <a:chOff x="0" y="0"/>
            <a:chExt cx="5547" cy="4320"/>
          </a:xfrm>
        </p:grpSpPr>
        <p:grpSp>
          <p:nvGrpSpPr>
            <p:cNvPr id="217091" name="Group 3"/>
            <p:cNvGrpSpPr>
              <a:grpSpLocks/>
            </p:cNvGrpSpPr>
            <p:nvPr userDrawn="1"/>
          </p:nvGrpSpPr>
          <p:grpSpPr bwMode="auto">
            <a:xfrm rot="-215207">
              <a:off x="3690" y="234"/>
              <a:ext cx="1857" cy="3625"/>
              <a:chOff x="3010" y="778"/>
              <a:chExt cx="1857" cy="3625"/>
            </a:xfrm>
          </p:grpSpPr>
          <p:sp>
            <p:nvSpPr>
              <p:cNvPr id="217092" name="Freeform 4"/>
              <p:cNvSpPr>
                <a:spLocks/>
              </p:cNvSpPr>
              <p:nvPr userDrawn="1"/>
            </p:nvSpPr>
            <p:spPr bwMode="ltGray">
              <a:xfrm rot="12185230" flipV="1">
                <a:off x="3534" y="778"/>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endParaRPr lang="en-US"/>
              </a:p>
            </p:txBody>
          </p:sp>
          <p:sp>
            <p:nvSpPr>
              <p:cNvPr id="217093" name="Freeform 5"/>
              <p:cNvSpPr>
                <a:spLocks/>
              </p:cNvSpPr>
              <p:nvPr userDrawn="1"/>
            </p:nvSpPr>
            <p:spPr bwMode="ltGray">
              <a:xfrm rot="12185230" flipV="1">
                <a:off x="4029" y="1802"/>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endParaRPr lang="en-US"/>
              </a:p>
            </p:txBody>
          </p:sp>
          <p:sp>
            <p:nvSpPr>
              <p:cNvPr id="217094" name="Freeform 6"/>
              <p:cNvSpPr>
                <a:spLocks/>
              </p:cNvSpPr>
              <p:nvPr userDrawn="1"/>
            </p:nvSpPr>
            <p:spPr bwMode="ltGray">
              <a:xfrm rot="12185230" flipV="1">
                <a:off x="3639" y="2167"/>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endParaRPr lang="en-US"/>
              </a:p>
            </p:txBody>
          </p:sp>
          <p:sp>
            <p:nvSpPr>
              <p:cNvPr id="217095" name="Freeform 7"/>
              <p:cNvSpPr>
                <a:spLocks/>
              </p:cNvSpPr>
              <p:nvPr userDrawn="1"/>
            </p:nvSpPr>
            <p:spPr bwMode="ltGray">
              <a:xfrm rot="12185230" flipV="1">
                <a:off x="3979" y="97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endParaRPr lang="en-US"/>
              </a:p>
            </p:txBody>
          </p:sp>
          <p:sp>
            <p:nvSpPr>
              <p:cNvPr id="217096" name="Freeform 8"/>
              <p:cNvSpPr>
                <a:spLocks/>
              </p:cNvSpPr>
              <p:nvPr userDrawn="1"/>
            </p:nvSpPr>
            <p:spPr bwMode="ltGray">
              <a:xfrm rot="12185230" flipV="1">
                <a:off x="3845"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endParaRPr lang="en-US"/>
              </a:p>
            </p:txBody>
          </p:sp>
          <p:sp>
            <p:nvSpPr>
              <p:cNvPr id="217097" name="Freeform 9"/>
              <p:cNvSpPr>
                <a:spLocks/>
              </p:cNvSpPr>
              <p:nvPr userDrawn="1"/>
            </p:nvSpPr>
            <p:spPr bwMode="ltGray">
              <a:xfrm rot="12185230" flipV="1">
                <a:off x="3895" y="1325"/>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endParaRPr lang="en-US"/>
              </a:p>
            </p:txBody>
          </p:sp>
          <p:sp>
            <p:nvSpPr>
              <p:cNvPr id="217098" name="Freeform 10"/>
              <p:cNvSpPr>
                <a:spLocks/>
              </p:cNvSpPr>
              <p:nvPr userDrawn="1"/>
            </p:nvSpPr>
            <p:spPr bwMode="ltGray">
              <a:xfrm rot="12185230" flipV="1">
                <a:off x="3010"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endParaRPr lang="en-US"/>
              </a:p>
            </p:txBody>
          </p:sp>
        </p:grpSp>
        <p:sp>
          <p:nvSpPr>
            <p:cNvPr id="217099"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endParaRPr lang="en-US"/>
            </a:p>
          </p:txBody>
        </p:sp>
        <p:sp>
          <p:nvSpPr>
            <p:cNvPr id="217100"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endParaRPr lang="en-US"/>
            </a:p>
          </p:txBody>
        </p:sp>
        <p:sp>
          <p:nvSpPr>
            <p:cNvPr id="217101"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endParaRPr lang="en-US"/>
            </a:p>
          </p:txBody>
        </p:sp>
        <p:sp>
          <p:nvSpPr>
            <p:cNvPr id="217102"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endParaRPr lang="en-US"/>
            </a:p>
          </p:txBody>
        </p:sp>
        <p:sp>
          <p:nvSpPr>
            <p:cNvPr id="217103"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endParaRPr lang="en-US"/>
            </a:p>
          </p:txBody>
        </p:sp>
        <p:sp>
          <p:nvSpPr>
            <p:cNvPr id="217104"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endParaRPr lang="en-US"/>
            </a:p>
          </p:txBody>
        </p:sp>
        <p:grpSp>
          <p:nvGrpSpPr>
            <p:cNvPr id="217105" name="Group 17"/>
            <p:cNvGrpSpPr>
              <a:grpSpLocks/>
            </p:cNvGrpSpPr>
            <p:nvPr userDrawn="1"/>
          </p:nvGrpSpPr>
          <p:grpSpPr bwMode="auto">
            <a:xfrm rot="3220060">
              <a:off x="2631" y="754"/>
              <a:ext cx="569" cy="637"/>
              <a:chOff x="1727" y="866"/>
              <a:chExt cx="129" cy="157"/>
            </a:xfrm>
          </p:grpSpPr>
          <p:sp>
            <p:nvSpPr>
              <p:cNvPr id="21710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21710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21710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217109" name="Group 21"/>
            <p:cNvGrpSpPr>
              <a:grpSpLocks/>
            </p:cNvGrpSpPr>
            <p:nvPr userDrawn="1"/>
          </p:nvGrpSpPr>
          <p:grpSpPr bwMode="auto">
            <a:xfrm rot="-6691250">
              <a:off x="3637" y="132"/>
              <a:ext cx="356" cy="607"/>
              <a:chOff x="1727" y="866"/>
              <a:chExt cx="129" cy="157"/>
            </a:xfrm>
          </p:grpSpPr>
          <p:sp>
            <p:nvSpPr>
              <p:cNvPr id="217110" name="Freeform 22"/>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217111" name="Freeform 23"/>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217112" name="Freeform 24"/>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217113" name="Group 25"/>
            <p:cNvGrpSpPr>
              <a:grpSpLocks/>
            </p:cNvGrpSpPr>
            <p:nvPr userDrawn="1"/>
          </p:nvGrpSpPr>
          <p:grpSpPr bwMode="auto">
            <a:xfrm rot="-13075160">
              <a:off x="668" y="3321"/>
              <a:ext cx="501" cy="502"/>
              <a:chOff x="1727" y="866"/>
              <a:chExt cx="129" cy="157"/>
            </a:xfrm>
          </p:grpSpPr>
          <p:sp>
            <p:nvSpPr>
              <p:cNvPr id="217114" name="Freeform 26"/>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217115" name="Freeform 27"/>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217116" name="Freeform 28"/>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217117" name="Group 29"/>
            <p:cNvGrpSpPr>
              <a:grpSpLocks/>
            </p:cNvGrpSpPr>
            <p:nvPr userDrawn="1"/>
          </p:nvGrpSpPr>
          <p:grpSpPr bwMode="auto">
            <a:xfrm rot="4106450" flipH="1">
              <a:off x="393" y="262"/>
              <a:ext cx="709" cy="892"/>
              <a:chOff x="1727" y="866"/>
              <a:chExt cx="129" cy="157"/>
            </a:xfrm>
          </p:grpSpPr>
          <p:sp>
            <p:nvSpPr>
              <p:cNvPr id="217118"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217119"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217120"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217121" name="Group 33"/>
            <p:cNvGrpSpPr>
              <a:grpSpLocks/>
            </p:cNvGrpSpPr>
            <p:nvPr userDrawn="1"/>
          </p:nvGrpSpPr>
          <p:grpSpPr bwMode="auto">
            <a:xfrm rot="10015322" flipH="1">
              <a:off x="4625" y="2382"/>
              <a:ext cx="709" cy="892"/>
              <a:chOff x="1727" y="866"/>
              <a:chExt cx="129" cy="157"/>
            </a:xfrm>
          </p:grpSpPr>
          <p:sp>
            <p:nvSpPr>
              <p:cNvPr id="217122"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217123"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217124"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sp>
          <p:nvSpPr>
            <p:cNvPr id="217125"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endParaRPr lang="en-US"/>
            </a:p>
          </p:txBody>
        </p:sp>
        <p:sp>
          <p:nvSpPr>
            <p:cNvPr id="217126"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en-US"/>
            </a:p>
          </p:txBody>
        </p:sp>
        <p:sp>
          <p:nvSpPr>
            <p:cNvPr id="217127"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en-US"/>
            </a:p>
          </p:txBody>
        </p:sp>
        <p:sp>
          <p:nvSpPr>
            <p:cNvPr id="217128"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en-US"/>
            </a:p>
          </p:txBody>
        </p:sp>
        <p:sp>
          <p:nvSpPr>
            <p:cNvPr id="217129"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endParaRPr lang="en-US"/>
            </a:p>
          </p:txBody>
        </p:sp>
        <p:sp>
          <p:nvSpPr>
            <p:cNvPr id="217130"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endParaRPr lang="en-US"/>
            </a:p>
          </p:txBody>
        </p:sp>
        <p:sp>
          <p:nvSpPr>
            <p:cNvPr id="217131"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endParaRPr lang="en-US"/>
            </a:p>
          </p:txBody>
        </p:sp>
      </p:grpSp>
      <p:sp>
        <p:nvSpPr>
          <p:cNvPr id="217132" name="Rectangle 44"/>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217133" name="Rectangle 45"/>
          <p:cNvSpPr>
            <a:spLocks noGrp="1" noChangeArrowheads="1"/>
          </p:cNvSpPr>
          <p:nvPr>
            <p:ph type="ftr" sz="quarter" idx="3"/>
          </p:nvPr>
        </p:nvSpPr>
        <p:spPr/>
        <p:txBody>
          <a:bodyPr/>
          <a:lstStyle>
            <a:lvl1pPr>
              <a:defRPr/>
            </a:lvl1pPr>
          </a:lstStyle>
          <a:p>
            <a:endParaRPr lang="en-US"/>
          </a:p>
        </p:txBody>
      </p:sp>
      <p:sp>
        <p:nvSpPr>
          <p:cNvPr id="217134" name="Rectangle 46"/>
          <p:cNvSpPr>
            <a:spLocks noGrp="1" noChangeArrowheads="1"/>
          </p:cNvSpPr>
          <p:nvPr>
            <p:ph type="sldNum" sz="quarter" idx="4"/>
          </p:nvPr>
        </p:nvSpPr>
        <p:spPr/>
        <p:txBody>
          <a:bodyPr/>
          <a:lstStyle>
            <a:lvl1pPr>
              <a:defRPr/>
            </a:lvl1pPr>
          </a:lstStyle>
          <a:p>
            <a:fld id="{FE458D18-86D4-417B-AE4B-B32A4FBA29EF}" type="slidenum">
              <a:rPr lang="en-US"/>
              <a:pPr/>
              <a:t>‹#›</a:t>
            </a:fld>
            <a:endParaRPr lang="en-US"/>
          </a:p>
        </p:txBody>
      </p:sp>
      <p:sp>
        <p:nvSpPr>
          <p:cNvPr id="217135"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21713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22952A-C7FC-471F-868F-431842E1876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A65CF-519A-4B62-92DB-2EAB42D530F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56113"/>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762DC0B6-2F52-4C0A-93A6-37FFB489B2D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CF270738-45CA-4B95-A7BC-71C5BDCD949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56113"/>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E94E7C4A-2478-4B08-BC9C-65109E61BA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BD3562-888F-4656-8E93-0FD8013F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A889F6-52E1-4727-8A9C-B6E45DB4B44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AEA98E-8128-4BC0-AFEA-C53A8EC0ECF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FA64EF4-18CD-4223-9016-0F02A0AC207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A4C615D-5748-4D12-AB19-DE6335913FD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8B89120-7715-432B-A25C-AA3A8B95D95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E3DE91-5A8B-4F46-8364-1F8562B74D3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C8BBE7-4F0B-428F-A547-A1CCED2590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6066" name="Group 2"/>
          <p:cNvGrpSpPr>
            <a:grpSpLocks/>
          </p:cNvGrpSpPr>
          <p:nvPr/>
        </p:nvGrpSpPr>
        <p:grpSpPr bwMode="auto">
          <a:xfrm>
            <a:off x="-7938" y="0"/>
            <a:ext cx="2833688" cy="6856413"/>
            <a:chOff x="-5" y="0"/>
            <a:chExt cx="1785" cy="4319"/>
          </a:xfrm>
        </p:grpSpPr>
        <p:sp>
          <p:nvSpPr>
            <p:cNvPr id="216067"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endParaRPr lang="en-US"/>
            </a:p>
          </p:txBody>
        </p:sp>
        <p:grpSp>
          <p:nvGrpSpPr>
            <p:cNvPr id="216068" name="Group 4"/>
            <p:cNvGrpSpPr>
              <a:grpSpLocks/>
            </p:cNvGrpSpPr>
            <p:nvPr/>
          </p:nvGrpSpPr>
          <p:grpSpPr bwMode="auto">
            <a:xfrm rot="14964908" flipH="1">
              <a:off x="104" y="2441"/>
              <a:ext cx="452" cy="444"/>
              <a:chOff x="1727" y="866"/>
              <a:chExt cx="129" cy="157"/>
            </a:xfrm>
          </p:grpSpPr>
          <p:sp>
            <p:nvSpPr>
              <p:cNvPr id="216069"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216070"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216071"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sp>
          <p:nvSpPr>
            <p:cNvPr id="216072"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endParaRPr lang="en-US"/>
            </a:p>
          </p:txBody>
        </p:sp>
        <p:grpSp>
          <p:nvGrpSpPr>
            <p:cNvPr id="216073" name="Group 9"/>
            <p:cNvGrpSpPr>
              <a:grpSpLocks/>
            </p:cNvGrpSpPr>
            <p:nvPr/>
          </p:nvGrpSpPr>
          <p:grpSpPr bwMode="auto">
            <a:xfrm rot="416244">
              <a:off x="9" y="1746"/>
              <a:ext cx="1771" cy="1741"/>
              <a:chOff x="41" y="2787"/>
              <a:chExt cx="902" cy="833"/>
            </a:xfrm>
          </p:grpSpPr>
          <p:sp>
            <p:nvSpPr>
              <p:cNvPr id="216074"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endParaRPr lang="en-US"/>
              </a:p>
            </p:txBody>
          </p:sp>
          <p:sp>
            <p:nvSpPr>
              <p:cNvPr id="216075"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endParaRPr lang="en-US"/>
              </a:p>
            </p:txBody>
          </p:sp>
          <p:sp>
            <p:nvSpPr>
              <p:cNvPr id="216076"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endParaRPr lang="en-US"/>
              </a:p>
            </p:txBody>
          </p:sp>
          <p:sp>
            <p:nvSpPr>
              <p:cNvPr id="216077"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endParaRPr lang="en-US"/>
              </a:p>
            </p:txBody>
          </p:sp>
          <p:sp>
            <p:nvSpPr>
              <p:cNvPr id="216078" name="Freeform 14"/>
              <p:cNvSpPr>
                <a:spLocks/>
              </p:cNvSpPr>
              <p:nvPr userDrawn="1"/>
            </p:nvSpPr>
            <p:spPr bwMode="ltGray">
              <a:xfrm rot="373331" flipH="1">
                <a:off x="289" y="3135"/>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endParaRPr lang="en-US"/>
              </a:p>
            </p:txBody>
          </p:sp>
          <p:grpSp>
            <p:nvGrpSpPr>
              <p:cNvPr id="216079" name="Group 15"/>
              <p:cNvGrpSpPr>
                <a:grpSpLocks/>
              </p:cNvGrpSpPr>
              <p:nvPr userDrawn="1"/>
            </p:nvGrpSpPr>
            <p:grpSpPr bwMode="auto">
              <a:xfrm rot="10886446" flipH="1">
                <a:off x="335" y="3251"/>
                <a:ext cx="608" cy="369"/>
                <a:chOff x="-366" y="1704"/>
                <a:chExt cx="608" cy="369"/>
              </a:xfrm>
            </p:grpSpPr>
            <p:sp>
              <p:nvSpPr>
                <p:cNvPr id="216080"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endParaRPr lang="en-US"/>
                </a:p>
              </p:txBody>
            </p:sp>
            <p:sp>
              <p:nvSpPr>
                <p:cNvPr id="216081"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endParaRPr lang="en-US"/>
                </a:p>
              </p:txBody>
            </p:sp>
            <p:sp>
              <p:nvSpPr>
                <p:cNvPr id="216082" name="Freeform 18"/>
                <p:cNvSpPr>
                  <a:spLocks/>
                </p:cNvSpPr>
                <p:nvPr userDrawn="1"/>
              </p:nvSpPr>
              <p:spPr bwMode="ltGray">
                <a:xfrm rot="4200091">
                  <a:off x="199" y="1720"/>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endParaRPr lang="en-US"/>
                </a:p>
              </p:txBody>
            </p:sp>
          </p:grpSp>
        </p:grpSp>
        <p:grpSp>
          <p:nvGrpSpPr>
            <p:cNvPr id="216083" name="Group 19"/>
            <p:cNvGrpSpPr>
              <a:grpSpLocks/>
            </p:cNvGrpSpPr>
            <p:nvPr/>
          </p:nvGrpSpPr>
          <p:grpSpPr bwMode="auto">
            <a:xfrm rot="-15351438">
              <a:off x="343" y="3854"/>
              <a:ext cx="392" cy="424"/>
              <a:chOff x="1727" y="866"/>
              <a:chExt cx="129" cy="157"/>
            </a:xfrm>
          </p:grpSpPr>
          <p:sp>
            <p:nvSpPr>
              <p:cNvPr id="216084" name="Freeform 2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216085" name="Freeform 2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216086"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216087" name="Group 23"/>
            <p:cNvGrpSpPr>
              <a:grpSpLocks/>
            </p:cNvGrpSpPr>
            <p:nvPr/>
          </p:nvGrpSpPr>
          <p:grpSpPr bwMode="auto">
            <a:xfrm rot="5003157">
              <a:off x="249" y="1102"/>
              <a:ext cx="412" cy="500"/>
              <a:chOff x="1727" y="866"/>
              <a:chExt cx="129" cy="157"/>
            </a:xfrm>
          </p:grpSpPr>
          <p:sp>
            <p:nvSpPr>
              <p:cNvPr id="216088"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216089"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216090"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216091" name="Group 27"/>
            <p:cNvGrpSpPr>
              <a:grpSpLocks/>
            </p:cNvGrpSpPr>
            <p:nvPr/>
          </p:nvGrpSpPr>
          <p:grpSpPr bwMode="auto">
            <a:xfrm>
              <a:off x="815" y="0"/>
              <a:ext cx="345" cy="367"/>
              <a:chOff x="1727" y="866"/>
              <a:chExt cx="129" cy="157"/>
            </a:xfrm>
          </p:grpSpPr>
          <p:sp>
            <p:nvSpPr>
              <p:cNvPr id="216092"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216093"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216094"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sp>
          <p:nvSpPr>
            <p:cNvPr id="216095"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endParaRPr lang="en-US"/>
            </a:p>
          </p:txBody>
        </p:sp>
        <p:sp>
          <p:nvSpPr>
            <p:cNvPr id="216096"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endParaRPr lang="en-US"/>
            </a:p>
          </p:txBody>
        </p:sp>
        <p:sp>
          <p:nvSpPr>
            <p:cNvPr id="216097"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endParaRPr lang="en-US"/>
            </a:p>
          </p:txBody>
        </p:sp>
        <p:sp>
          <p:nvSpPr>
            <p:cNvPr id="216098"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endParaRPr lang="en-US"/>
            </a:p>
          </p:txBody>
        </p:sp>
        <p:sp>
          <p:nvSpPr>
            <p:cNvPr id="216099"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endParaRPr lang="en-US"/>
            </a:p>
          </p:txBody>
        </p:sp>
        <p:sp>
          <p:nvSpPr>
            <p:cNvPr id="216100"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endParaRPr lang="en-US"/>
            </a:p>
          </p:txBody>
        </p:sp>
        <p:sp>
          <p:nvSpPr>
            <p:cNvPr id="216101"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endParaRPr lang="en-US"/>
            </a:p>
          </p:txBody>
        </p:sp>
        <p:sp>
          <p:nvSpPr>
            <p:cNvPr id="216102"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en-US"/>
            </a:p>
          </p:txBody>
        </p:sp>
        <p:sp>
          <p:nvSpPr>
            <p:cNvPr id="216103"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en-US"/>
            </a:p>
          </p:txBody>
        </p:sp>
        <p:sp>
          <p:nvSpPr>
            <p:cNvPr id="216104"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endParaRPr lang="en-US"/>
            </a:p>
          </p:txBody>
        </p:sp>
        <p:sp>
          <p:nvSpPr>
            <p:cNvPr id="216105"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en-US"/>
            </a:p>
          </p:txBody>
        </p:sp>
        <p:sp>
          <p:nvSpPr>
            <p:cNvPr id="216106"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endParaRPr lang="en-US"/>
            </a:p>
          </p:txBody>
        </p:sp>
        <p:sp>
          <p:nvSpPr>
            <p:cNvPr id="216107"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endParaRPr lang="en-US"/>
            </a:p>
          </p:txBody>
        </p:sp>
        <p:sp>
          <p:nvSpPr>
            <p:cNvPr id="216108"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endParaRPr lang="en-US"/>
            </a:p>
          </p:txBody>
        </p:sp>
      </p:grpSp>
      <p:sp>
        <p:nvSpPr>
          <p:cNvPr id="21610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16110"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611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1611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1611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BDF077E5-549A-431A-AA24-7F9476754D9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Lst>
  <p:txStyles>
    <p:titleStyle>
      <a:lvl1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2913" y="103188"/>
            <a:ext cx="8243887" cy="963612"/>
          </a:xfrm>
        </p:spPr>
        <p:txBody>
          <a:bodyPr/>
          <a:lstStyle/>
          <a:p>
            <a:r>
              <a:rPr lang="en-US" b="1" dirty="0"/>
              <a:t>INTRODUCTION</a:t>
            </a:r>
          </a:p>
        </p:txBody>
      </p:sp>
      <p:sp>
        <p:nvSpPr>
          <p:cNvPr id="3075" name="Rectangle 3"/>
          <p:cNvSpPr>
            <a:spLocks noGrp="1" noChangeArrowheads="1"/>
          </p:cNvSpPr>
          <p:nvPr>
            <p:ph type="body" idx="1"/>
          </p:nvPr>
        </p:nvSpPr>
        <p:spPr>
          <a:xfrm>
            <a:off x="457200" y="1143000"/>
            <a:ext cx="8229600" cy="5181600"/>
          </a:xfrm>
        </p:spPr>
        <p:txBody>
          <a:bodyPr/>
          <a:lstStyle/>
          <a:p>
            <a:pPr algn="justLow"/>
            <a:r>
              <a:rPr lang="en-US" sz="2000" dirty="0"/>
              <a:t>Marine Transportation of Liquefied Gases though at present form a very small part of tonnage of the shipping </a:t>
            </a:r>
            <a:r>
              <a:rPr lang="en-US" sz="2000" dirty="0" smtClean="0"/>
              <a:t>industry and </a:t>
            </a:r>
            <a:r>
              <a:rPr lang="en-US" sz="2000" dirty="0"/>
              <a:t>is poised for rapid growth in near future, as many such cargoes form a very important source of energy or source for chemical industry</a:t>
            </a:r>
            <a:r>
              <a:rPr lang="en-US" sz="2000" dirty="0" smtClean="0"/>
              <a:t>.</a:t>
            </a:r>
          </a:p>
          <a:p>
            <a:pPr algn="justLow">
              <a:buNone/>
            </a:pPr>
            <a:endParaRPr lang="en-US" sz="2000" dirty="0"/>
          </a:p>
          <a:p>
            <a:pPr algn="justLow"/>
            <a:r>
              <a:rPr lang="en-US" sz="2000" dirty="0"/>
              <a:t>The source of energy in 19th century was “Coal”, in 20th Century the “Oil”, and 21st Century will be known for “Gas” as main source of energy</a:t>
            </a:r>
            <a:r>
              <a:rPr lang="en-US" sz="2000" dirty="0" smtClean="0"/>
              <a:t>.</a:t>
            </a:r>
          </a:p>
          <a:p>
            <a:pPr algn="justLow">
              <a:buNone/>
            </a:pPr>
            <a:endParaRPr lang="en-US" sz="2000" dirty="0"/>
          </a:p>
          <a:p>
            <a:pPr algn="justLow"/>
            <a:r>
              <a:rPr lang="en-US" sz="2000" dirty="0"/>
              <a:t>The reason </a:t>
            </a:r>
            <a:r>
              <a:rPr lang="en-US" sz="2000" dirty="0" smtClean="0"/>
              <a:t>- the </a:t>
            </a:r>
            <a:r>
              <a:rPr lang="en-US" sz="2000" dirty="0"/>
              <a:t>oil reserves are depleting, natural gas is available in abundance as “Wet” natural gas, where during drilling for oil it emits out at first and continues. Also “dry” natural gas reserves have been identified around the world where oil is not likely to be found. The Gas is to be moved to the consumer.</a:t>
            </a:r>
          </a:p>
          <a:p>
            <a:pPr>
              <a:buFontTx/>
              <a:buNone/>
            </a:pPr>
            <a:endParaRPr lang="en-US"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8834" name="Picture 2" descr="LPG Type C2"/>
          <p:cNvPicPr>
            <a:picLocks noGrp="1" noChangeAspect="1" noChangeArrowheads="1"/>
          </p:cNvPicPr>
          <p:nvPr>
            <p:ph/>
          </p:nvPr>
        </p:nvPicPr>
        <p:blipFill>
          <a:blip r:embed="rId2"/>
          <a:srcRect/>
          <a:stretch>
            <a:fillRect/>
          </a:stretch>
        </p:blipFill>
        <p:spPr>
          <a:xfrm>
            <a:off x="304800" y="304800"/>
            <a:ext cx="8382000" cy="6172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a:xfrm>
            <a:off x="762000" y="533400"/>
            <a:ext cx="7620000" cy="5410200"/>
          </a:xfrm>
        </p:spPr>
        <p:txBody>
          <a:bodyPr/>
          <a:lstStyle/>
          <a:p>
            <a:pPr algn="l">
              <a:lnSpc>
                <a:spcPct val="80000"/>
              </a:lnSpc>
            </a:pPr>
            <a:r>
              <a:rPr lang="en-US" sz="2400" u="sng"/>
              <a:t>Semi-pressurized / Refrigerated Ships</a:t>
            </a:r>
          </a:p>
          <a:p>
            <a:pPr algn="l">
              <a:lnSpc>
                <a:spcPct val="80000"/>
              </a:lnSpc>
            </a:pPr>
            <a:endParaRPr lang="en-US" sz="2400"/>
          </a:p>
          <a:p>
            <a:pPr algn="justLow">
              <a:lnSpc>
                <a:spcPct val="80000"/>
              </a:lnSpc>
            </a:pPr>
            <a:r>
              <a:rPr lang="en-US" sz="1800" b="0"/>
              <a:t>To increase cargo capacity and reduce cargo tank building costs by way of thickness reduction, the semi-pressurized concept was adopted. The grade of steel used dictates the tank temperature limitation which can be as low as -50</a:t>
            </a:r>
            <a:r>
              <a:rPr lang="en-US" sz="1800" b="0" baseline="30000"/>
              <a:t>0</a:t>
            </a:r>
            <a:r>
              <a:rPr lang="en-US" sz="1800" b="0"/>
              <a:t>C. All have tank insulation and   reliquefaction   systems.</a:t>
            </a:r>
          </a:p>
          <a:p>
            <a:pPr algn="justLow">
              <a:lnSpc>
                <a:spcPct val="80000"/>
              </a:lnSpc>
            </a:pPr>
            <a:endParaRPr lang="en-US" sz="1800" b="0"/>
          </a:p>
          <a:p>
            <a:pPr algn="justLow">
              <a:lnSpc>
                <a:spcPct val="80000"/>
              </a:lnSpc>
            </a:pPr>
            <a:r>
              <a:rPr lang="en-US" sz="1800" b="0"/>
              <a:t>For temperature down to -55</a:t>
            </a:r>
            <a:r>
              <a:rPr lang="en-US" sz="1800" b="0" baseline="30000"/>
              <a:t>0</a:t>
            </a:r>
            <a:r>
              <a:rPr lang="en-US" sz="1800" b="0"/>
              <a:t>C, an alloy-steel is necessary for cargo tanks, For temperature as low as -104</a:t>
            </a:r>
            <a:r>
              <a:rPr lang="en-US" sz="1800" b="0" baseline="30000"/>
              <a:t>0</a:t>
            </a:r>
            <a:r>
              <a:rPr lang="en-US" sz="1800" b="0"/>
              <a:t>C (ethylene) or -163</a:t>
            </a:r>
            <a:r>
              <a:rPr lang="en-US" sz="1800" b="0" baseline="30000"/>
              <a:t>0</a:t>
            </a:r>
            <a:r>
              <a:rPr lang="en-US" sz="1800" b="0"/>
              <a:t>C(LNG) metals such as aluminum alloys or special alloys such as nickel steels or stainless (austenitic) steels are necessary for cargo tank construction.</a:t>
            </a:r>
          </a:p>
          <a:p>
            <a:pPr algn="justLow">
              <a:lnSpc>
                <a:spcPct val="80000"/>
              </a:lnSpc>
            </a:pPr>
            <a:endParaRPr lang="en-US" sz="1800" b="0"/>
          </a:p>
          <a:p>
            <a:pPr algn="justLow">
              <a:lnSpc>
                <a:spcPct val="80000"/>
              </a:lnSpc>
            </a:pPr>
            <a:r>
              <a:rPr lang="en-US" sz="1800" b="0"/>
              <a:t>These ships are larger than the fully pressurized ships, mostly between 2- 15,000 m</a:t>
            </a:r>
            <a:r>
              <a:rPr lang="en-US" sz="1800" b="0" baseline="30000"/>
              <a:t>3</a:t>
            </a:r>
            <a:r>
              <a:rPr lang="en-US" sz="1800" b="0"/>
              <a:t>, This ships normally have a full double bottom, and some have topside ballast tanks. </a:t>
            </a:r>
            <a:r>
              <a:rPr lang="en-US" sz="1800" b="0" u="sng"/>
              <a:t>No secondary barrier is required</a:t>
            </a:r>
            <a:r>
              <a:rPr lang="en-US" sz="1800" b="0"/>
              <a:t>. The hold space is normally ventilated with fresh or dry air. This type of ship often has a reliquefaction system with a very high capacity.</a:t>
            </a:r>
          </a:p>
          <a:p>
            <a:pPr algn="l">
              <a:lnSpc>
                <a:spcPct val="80000"/>
              </a:lnSpc>
            </a:pPr>
            <a:endParaRPr lang="en-US" sz="1800" b="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0882" name="Picture 2" descr="LPG type A"/>
          <p:cNvPicPr>
            <a:picLocks noGrp="1" noChangeAspect="1" noChangeArrowheads="1"/>
          </p:cNvPicPr>
          <p:nvPr>
            <p:ph/>
          </p:nvPr>
        </p:nvPicPr>
        <p:blipFill>
          <a:blip r:embed="rId2"/>
          <a:srcRect/>
          <a:stretch>
            <a:fillRect/>
          </a:stretch>
        </p:blipFill>
        <p:spPr>
          <a:xfrm>
            <a:off x="457200" y="1600200"/>
            <a:ext cx="8686800" cy="5257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1906" name="Picture 2" descr="LPG"/>
          <p:cNvPicPr>
            <a:picLocks noGrp="1" noChangeAspect="1" noChangeArrowheads="1"/>
          </p:cNvPicPr>
          <p:nvPr>
            <p:ph/>
          </p:nvPr>
        </p:nvPicPr>
        <p:blipFill>
          <a:blip r:embed="rId2"/>
          <a:srcRect/>
          <a:stretch>
            <a:fillRect/>
          </a:stretch>
        </p:blipFill>
        <p:spPr>
          <a:xfrm>
            <a:off x="762000" y="609600"/>
            <a:ext cx="7696200" cy="5791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442913" y="103188"/>
            <a:ext cx="8243887" cy="658812"/>
          </a:xfrm>
        </p:spPr>
        <p:txBody>
          <a:bodyPr/>
          <a:lstStyle/>
          <a:p>
            <a:r>
              <a:rPr lang="en-GB" sz="3600" b="1" dirty="0"/>
              <a:t>INDEPENDENT TYPE B TANKS</a:t>
            </a:r>
            <a:endParaRPr lang="en-US" sz="3600" b="1" dirty="0"/>
          </a:p>
        </p:txBody>
      </p:sp>
      <p:sp>
        <p:nvSpPr>
          <p:cNvPr id="346115" name="Rectangle 3"/>
          <p:cNvSpPr>
            <a:spLocks noGrp="1" noChangeArrowheads="1"/>
          </p:cNvSpPr>
          <p:nvPr>
            <p:ph type="body" idx="1"/>
          </p:nvPr>
        </p:nvSpPr>
        <p:spPr>
          <a:xfrm>
            <a:off x="457200" y="990600"/>
            <a:ext cx="8229600" cy="5065713"/>
          </a:xfrm>
        </p:spPr>
        <p:txBody>
          <a:bodyPr/>
          <a:lstStyle/>
          <a:p>
            <a:r>
              <a:rPr lang="en-GB" sz="2400" dirty="0"/>
              <a:t>CAN BE OF PLANE SURFACES OR PRESSURE VESSEL </a:t>
            </a:r>
            <a:r>
              <a:rPr lang="en-GB" sz="2400" dirty="0" smtClean="0"/>
              <a:t>TYPES</a:t>
            </a:r>
          </a:p>
          <a:p>
            <a:pPr>
              <a:buNone/>
            </a:pPr>
            <a:endParaRPr lang="en-GB" sz="2400" dirty="0"/>
          </a:p>
          <a:p>
            <a:r>
              <a:rPr lang="en-GB" sz="2400" dirty="0"/>
              <a:t>STRESS ANALYSIS STRINGENT(FATIGUE LIFE,CRACK PROPAGATION ETC</a:t>
            </a:r>
            <a:r>
              <a:rPr lang="en-GB" sz="2400" dirty="0" smtClean="0"/>
              <a:t>.,)</a:t>
            </a:r>
          </a:p>
          <a:p>
            <a:endParaRPr lang="en-GB" sz="2400" dirty="0"/>
          </a:p>
          <a:p>
            <a:r>
              <a:rPr lang="en-GB" sz="2400" dirty="0"/>
              <a:t>SPHERICAL SHAPE </a:t>
            </a:r>
            <a:r>
              <a:rPr lang="en-GB" sz="2400" dirty="0" smtClean="0"/>
              <a:t>TYPICAL</a:t>
            </a:r>
          </a:p>
          <a:p>
            <a:pPr>
              <a:buNone/>
            </a:pPr>
            <a:endParaRPr lang="en-GB" sz="2400" dirty="0"/>
          </a:p>
          <a:p>
            <a:r>
              <a:rPr lang="en-GB" sz="2400" dirty="0"/>
              <a:t>PARTIAL SECONDARY BARRIER(DRIP TRAY, SPLASH BARRIER</a:t>
            </a:r>
            <a:r>
              <a:rPr lang="en-GB" sz="2400" dirty="0" smtClean="0"/>
              <a:t>)</a:t>
            </a:r>
          </a:p>
          <a:p>
            <a:endParaRPr lang="en-GB" sz="2400" dirty="0"/>
          </a:p>
          <a:p>
            <a:r>
              <a:rPr lang="en-GB" sz="2400" dirty="0"/>
              <a:t>HOLD SPACE NORMALLY INERTED</a:t>
            </a:r>
          </a:p>
          <a:p>
            <a:endParaRPr lang="en-GB" sz="2800" dirty="0"/>
          </a:p>
          <a:p>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42913" y="103188"/>
            <a:ext cx="8243887" cy="735012"/>
          </a:xfrm>
        </p:spPr>
        <p:txBody>
          <a:bodyPr/>
          <a:lstStyle/>
          <a:p>
            <a:r>
              <a:rPr lang="en-GB" sz="3600" b="1" dirty="0"/>
              <a:t>INDEPENDENT TYPE B TANKS</a:t>
            </a:r>
            <a:endParaRPr lang="en-US" sz="3600" b="1" dirty="0"/>
          </a:p>
        </p:txBody>
      </p:sp>
      <p:sp>
        <p:nvSpPr>
          <p:cNvPr id="347139" name="Rectangle 3"/>
          <p:cNvSpPr>
            <a:spLocks noGrp="1" noChangeArrowheads="1"/>
          </p:cNvSpPr>
          <p:nvPr>
            <p:ph type="body" idx="1"/>
          </p:nvPr>
        </p:nvSpPr>
        <p:spPr>
          <a:xfrm>
            <a:off x="457200" y="914400"/>
            <a:ext cx="8229600" cy="5141913"/>
          </a:xfrm>
        </p:spPr>
        <p:txBody>
          <a:bodyPr/>
          <a:lstStyle/>
          <a:p>
            <a:r>
              <a:rPr lang="en-GB" sz="2800" dirty="0"/>
              <a:t>SPACE MAY BE VENTILATED WITH AIR (IF IG AVAILABLE</a:t>
            </a:r>
            <a:r>
              <a:rPr lang="en-GB" sz="2800" dirty="0" smtClean="0"/>
              <a:t>)</a:t>
            </a:r>
          </a:p>
          <a:p>
            <a:pPr>
              <a:buNone/>
            </a:pPr>
            <a:endParaRPr lang="en-GB" sz="2800" dirty="0"/>
          </a:p>
          <a:p>
            <a:r>
              <a:rPr lang="en-GB" sz="2800" dirty="0"/>
              <a:t>PRISMATIC TYPES EMPLOYED FOR </a:t>
            </a:r>
            <a:r>
              <a:rPr lang="en-GB" sz="2800" dirty="0" smtClean="0"/>
              <a:t>LPG</a:t>
            </a:r>
          </a:p>
          <a:p>
            <a:pPr>
              <a:buNone/>
            </a:pPr>
            <a:endParaRPr lang="en-GB" sz="2800" dirty="0"/>
          </a:p>
          <a:p>
            <a:r>
              <a:rPr lang="en-GB" sz="2800" dirty="0"/>
              <a:t>MAX.DESIGN VP 0.7 bar g</a:t>
            </a:r>
            <a:r>
              <a:rPr lang="en-GB" sz="2800" dirty="0" smtClean="0"/>
              <a:t>.</a:t>
            </a:r>
          </a:p>
          <a:p>
            <a:pPr>
              <a:buNone/>
            </a:pPr>
            <a:endParaRPr lang="en-GB" sz="2800" dirty="0"/>
          </a:p>
          <a:p>
            <a:r>
              <a:rPr lang="en-GB" sz="2800" dirty="0" err="1"/>
              <a:t>E.g</a:t>
            </a:r>
            <a:r>
              <a:rPr lang="en-GB" sz="2800" dirty="0"/>
              <a:t> LNG CARRIERS, </a:t>
            </a:r>
            <a:r>
              <a:rPr lang="en-GB" sz="2800" dirty="0" smtClean="0"/>
              <a:t>AMMONIA</a:t>
            </a:r>
          </a:p>
          <a:p>
            <a:endParaRPr lang="en-GB" sz="2800" dirty="0"/>
          </a:p>
          <a:p>
            <a:r>
              <a:rPr lang="en-GB" sz="2800" dirty="0"/>
              <a:t>LARGER SHIPS UPTO 12000 Cubic M</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61" name="Picture 5" descr="DSC04924"/>
          <p:cNvPicPr>
            <a:picLocks noGrp="1" noChangeAspect="1" noChangeArrowheads="1"/>
          </p:cNvPicPr>
          <p:nvPr>
            <p:ph/>
          </p:nvPr>
        </p:nvPicPr>
        <p:blipFill>
          <a:blip r:embed="rId2"/>
          <a:srcRect/>
          <a:stretch>
            <a:fillRect/>
          </a:stretch>
        </p:blipFill>
        <p:spPr>
          <a:xfrm>
            <a:off x="381000" y="103188"/>
            <a:ext cx="8382000" cy="660241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2" name="Picture 2" descr="moss-spherical lng tanker"/>
          <p:cNvPicPr>
            <a:picLocks noGrp="1" noChangeAspect="1" noChangeArrowheads="1"/>
          </p:cNvPicPr>
          <p:nvPr>
            <p:ph/>
          </p:nvPr>
        </p:nvPicPr>
        <p:blipFill>
          <a:blip r:embed="rId2"/>
          <a:srcRect/>
          <a:stretch>
            <a:fillRect/>
          </a:stretch>
        </p:blipFill>
        <p:spPr>
          <a:xfrm>
            <a:off x="228600" y="381000"/>
            <a:ext cx="8763000" cy="6172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838200" y="457200"/>
            <a:ext cx="7467600" cy="5791200"/>
          </a:xfrm>
        </p:spPr>
        <p:txBody>
          <a:bodyPr/>
          <a:lstStyle/>
          <a:p>
            <a:pPr algn="l">
              <a:lnSpc>
                <a:spcPct val="80000"/>
              </a:lnSpc>
            </a:pPr>
            <a:r>
              <a:rPr lang="en-US" sz="2400" u="sng" dirty="0"/>
              <a:t>Fully refrigerated ships</a:t>
            </a:r>
          </a:p>
          <a:p>
            <a:pPr algn="l">
              <a:lnSpc>
                <a:spcPct val="80000"/>
              </a:lnSpc>
            </a:pPr>
            <a:endParaRPr lang="en-US" sz="1600" dirty="0"/>
          </a:p>
          <a:p>
            <a:pPr algn="justLow">
              <a:lnSpc>
                <a:spcPct val="80000"/>
              </a:lnSpc>
            </a:pPr>
            <a:r>
              <a:rPr lang="en-US" sz="2000" b="0" dirty="0"/>
              <a:t>The design pressure of the tank depends on the intended degree of refrigeration of the </a:t>
            </a:r>
            <a:r>
              <a:rPr lang="en-US" sz="2000" b="0" dirty="0" err="1" smtClean="0"/>
              <a:t>cargo.</a:t>
            </a:r>
            <a:r>
              <a:rPr lang="en-US" sz="2000" b="0" dirty="0" err="1" smtClean="0">
                <a:solidFill>
                  <a:schemeClr val="bg1"/>
                </a:solidFill>
              </a:rPr>
              <a:t>If</a:t>
            </a:r>
            <a:r>
              <a:rPr lang="en-US" sz="2000" b="0" dirty="0" smtClean="0">
                <a:solidFill>
                  <a:schemeClr val="bg1"/>
                </a:solidFill>
              </a:rPr>
              <a:t> </a:t>
            </a:r>
            <a:r>
              <a:rPr lang="en-US" sz="2000" b="0" dirty="0">
                <a:solidFill>
                  <a:schemeClr val="bg1"/>
                </a:solidFill>
              </a:rPr>
              <a:t>the cargo is refrigerated so that its pressure is equal to atmospheric, the cargo tank need not be of a pressure vessel configuration, the cargo is said to be fully refrigerated,</a:t>
            </a:r>
          </a:p>
          <a:p>
            <a:pPr algn="justLow">
              <a:lnSpc>
                <a:spcPct val="80000"/>
              </a:lnSpc>
            </a:pPr>
            <a:endParaRPr lang="en-US" sz="2000" b="0" dirty="0"/>
          </a:p>
          <a:p>
            <a:pPr algn="justLow">
              <a:lnSpc>
                <a:spcPct val="80000"/>
              </a:lnSpc>
            </a:pPr>
            <a:r>
              <a:rPr lang="en-US" sz="2000" b="0" dirty="0"/>
              <a:t>Full-refrigerated ships have special insulation tanks made from aluminum or carbon manganese steel and have a </a:t>
            </a:r>
            <a:r>
              <a:rPr lang="en-US" sz="2000" b="0" dirty="0" err="1"/>
              <a:t>reliquefaction</a:t>
            </a:r>
            <a:r>
              <a:rPr lang="en-US" sz="2000" b="0" dirty="0"/>
              <a:t> plant.</a:t>
            </a:r>
          </a:p>
          <a:p>
            <a:pPr algn="justLow">
              <a:lnSpc>
                <a:spcPct val="80000"/>
              </a:lnSpc>
            </a:pPr>
            <a:endParaRPr lang="en-US" sz="2000" b="0" dirty="0"/>
          </a:p>
          <a:p>
            <a:pPr algn="justLow">
              <a:lnSpc>
                <a:spcPct val="80000"/>
              </a:lnSpc>
            </a:pPr>
            <a:r>
              <a:rPr lang="en-US" sz="2000" b="0" dirty="0"/>
              <a:t>The ships are normally 5000m</a:t>
            </a:r>
            <a:r>
              <a:rPr lang="en-US" sz="2000" b="0" baseline="30000" dirty="0"/>
              <a:t>3</a:t>
            </a:r>
            <a:r>
              <a:rPr lang="en-US" sz="2000" b="0" dirty="0"/>
              <a:t> to 100,000m</a:t>
            </a:r>
            <a:r>
              <a:rPr lang="en-US" sz="2000" b="0" baseline="30000" dirty="0"/>
              <a:t>3</a:t>
            </a:r>
            <a:r>
              <a:rPr lang="en-US" sz="2000" b="0" dirty="0"/>
              <a:t> carrying cargoes between 0</a:t>
            </a:r>
            <a:r>
              <a:rPr lang="en-US" sz="2000" b="0" baseline="30000" dirty="0"/>
              <a:t>0</a:t>
            </a:r>
            <a:r>
              <a:rPr lang="en-US" sz="2000" b="0" dirty="0"/>
              <a:t>C and -55</a:t>
            </a:r>
            <a:r>
              <a:rPr lang="en-US" sz="2000" b="0" baseline="30000" dirty="0"/>
              <a:t>0</a:t>
            </a:r>
            <a:r>
              <a:rPr lang="en-US" sz="2000" b="0" dirty="0"/>
              <a:t>C. </a:t>
            </a:r>
            <a:r>
              <a:rPr lang="en-US" sz="2000" b="0" dirty="0">
                <a:solidFill>
                  <a:schemeClr val="bg1"/>
                </a:solidFill>
              </a:rPr>
              <a:t>Cargo tanks are fully insulated and supported on chocks keyed to the hull to permit its expansion and contraction. This type of tank may be fitted with center line bulkheads to improve stability and reduce sloshing. The space between the cargo tank insulation and the ballast tank / hull is usually </a:t>
            </a:r>
            <a:r>
              <a:rPr lang="en-US" sz="2000" b="0" dirty="0" err="1">
                <a:solidFill>
                  <a:schemeClr val="bg1"/>
                </a:solidFill>
              </a:rPr>
              <a:t>inerted</a:t>
            </a:r>
            <a:r>
              <a:rPr lang="en-US" sz="2000" b="0" dirty="0">
                <a:solidFill>
                  <a:schemeClr val="bg1"/>
                </a:solidFill>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3170" name="Picture 2" descr="20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81000" y="609600"/>
            <a:ext cx="8229600" cy="5562600"/>
          </a:xfrm>
        </p:spPr>
        <p:txBody>
          <a:bodyPr/>
          <a:lstStyle/>
          <a:p>
            <a:pPr algn="justLow"/>
            <a:r>
              <a:rPr lang="en-US" sz="2000" dirty="0"/>
              <a:t>The transportation by sea is very compact i.e. 1 volume of liquefied Gas can produce about 600 volumes of Gas in the state in which it is used as fuel, making marine transportation very convenient. Its density in liquid form is less than 1.0, which is an advantage during shipment. </a:t>
            </a:r>
            <a:endParaRPr lang="en-US" sz="2000" dirty="0" smtClean="0"/>
          </a:p>
          <a:p>
            <a:pPr algn="justLow">
              <a:buNone/>
            </a:pPr>
            <a:endParaRPr lang="en-US" sz="2000" dirty="0"/>
          </a:p>
          <a:p>
            <a:pPr algn="justLow"/>
            <a:r>
              <a:rPr lang="en-US" sz="2000" dirty="0"/>
              <a:t>Although vessels are suitably designed keeping in view, the Hazards and comply with code of construction for such ships; however, inappropriate operations can result in hazardous situations developing, at any point during its transportation including from loading at Terminal; Transportation and Unloading at Consumer Terminal</a:t>
            </a:r>
            <a:r>
              <a:rPr lang="en-US" sz="2000" dirty="0" smtClean="0"/>
              <a:t>.</a:t>
            </a:r>
            <a:endParaRPr lang="en-US" sz="2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533400" y="381000"/>
            <a:ext cx="7848600" cy="5943600"/>
          </a:xfrm>
        </p:spPr>
        <p:txBody>
          <a:bodyPr/>
          <a:lstStyle/>
          <a:p>
            <a:pPr algn="l">
              <a:lnSpc>
                <a:spcPct val="80000"/>
              </a:lnSpc>
            </a:pPr>
            <a:r>
              <a:rPr lang="en-US" sz="1900" u="sng" dirty="0"/>
              <a:t>Ethylene Ships</a:t>
            </a:r>
            <a:endParaRPr lang="en-US" sz="1900" dirty="0"/>
          </a:p>
          <a:p>
            <a:pPr algn="justLow">
              <a:lnSpc>
                <a:spcPct val="80000"/>
              </a:lnSpc>
            </a:pPr>
            <a:endParaRPr lang="en-US" sz="1300" dirty="0"/>
          </a:p>
          <a:p>
            <a:pPr algn="justLow">
              <a:lnSpc>
                <a:spcPct val="80000"/>
              </a:lnSpc>
            </a:pPr>
            <a:r>
              <a:rPr lang="en-US" sz="1600" b="0" dirty="0"/>
              <a:t>Ethylene is usually carried fully refrigerated at -104</a:t>
            </a:r>
            <a:r>
              <a:rPr lang="en-US" sz="1600" b="0" baseline="30000" dirty="0"/>
              <a:t>0</a:t>
            </a:r>
            <a:r>
              <a:rPr lang="en-US" sz="1600" b="0" dirty="0"/>
              <a:t>C. </a:t>
            </a:r>
            <a:r>
              <a:rPr lang="en-US" sz="1600" b="0" dirty="0">
                <a:solidFill>
                  <a:schemeClr val="bg1"/>
                </a:solidFill>
              </a:rPr>
              <a:t>These ships are generally built with Cargo tanks designed for a saturation pressure of between 3 and 7 kg/cm</a:t>
            </a:r>
            <a:r>
              <a:rPr lang="en-US" sz="1600" b="0" baseline="30000" dirty="0">
                <a:solidFill>
                  <a:schemeClr val="bg1"/>
                </a:solidFill>
              </a:rPr>
              <a:t>2</a:t>
            </a:r>
            <a:r>
              <a:rPr lang="en-US" sz="1600" b="0" dirty="0">
                <a:solidFill>
                  <a:schemeClr val="bg1"/>
                </a:solidFill>
              </a:rPr>
              <a:t> and have a two stage cascade </a:t>
            </a:r>
            <a:r>
              <a:rPr lang="en-US" sz="1600" b="0" dirty="0" err="1">
                <a:solidFill>
                  <a:schemeClr val="bg1"/>
                </a:solidFill>
              </a:rPr>
              <a:t>reliquefaction</a:t>
            </a:r>
            <a:r>
              <a:rPr lang="en-US" sz="1600" b="0" dirty="0">
                <a:solidFill>
                  <a:schemeClr val="bg1"/>
                </a:solidFill>
              </a:rPr>
              <a:t> cycle with refrigerant gas R-22 as a secondary refrigerant. </a:t>
            </a:r>
            <a:endParaRPr lang="en-US" sz="1600" b="0" dirty="0" smtClean="0">
              <a:solidFill>
                <a:schemeClr val="bg1"/>
              </a:solidFill>
            </a:endParaRPr>
          </a:p>
          <a:p>
            <a:pPr algn="justLow">
              <a:lnSpc>
                <a:spcPct val="80000"/>
              </a:lnSpc>
            </a:pPr>
            <a:r>
              <a:rPr lang="en-US" sz="1600" b="0" dirty="0" smtClean="0"/>
              <a:t>The </a:t>
            </a:r>
            <a:r>
              <a:rPr lang="en-US" sz="1600" b="0" dirty="0"/>
              <a:t>sizes are typically between 2-12000m</a:t>
            </a:r>
            <a:r>
              <a:rPr lang="en-US" sz="1600" b="0" baseline="30000" dirty="0"/>
              <a:t>3</a:t>
            </a:r>
            <a:r>
              <a:rPr lang="en-US" sz="1600" b="0" dirty="0"/>
              <a:t>, and the cargo tanks are independent pressure vessels type “C” tanks made from nickel-steel or stainless steel. </a:t>
            </a:r>
            <a:r>
              <a:rPr lang="en-US" sz="1600" b="0" dirty="0">
                <a:solidFill>
                  <a:schemeClr val="bg1"/>
                </a:solidFill>
              </a:rPr>
              <a:t>For the Type “C” tanks no secondary barrier is required. Cargo tanks have a thicker insulation than on fully refrigerated ships.</a:t>
            </a:r>
          </a:p>
          <a:p>
            <a:pPr algn="justLow">
              <a:lnSpc>
                <a:spcPct val="80000"/>
              </a:lnSpc>
            </a:pPr>
            <a:endParaRPr lang="en-US" sz="1600" b="0" dirty="0"/>
          </a:p>
          <a:p>
            <a:pPr algn="l">
              <a:lnSpc>
                <a:spcPct val="80000"/>
              </a:lnSpc>
            </a:pPr>
            <a:r>
              <a:rPr lang="en-US" sz="1600" u="sng" dirty="0"/>
              <a:t>Liquefied Natural Gas (LNG ) ships</a:t>
            </a:r>
            <a:endParaRPr lang="en-US" sz="1600" dirty="0"/>
          </a:p>
          <a:p>
            <a:pPr algn="l">
              <a:lnSpc>
                <a:spcPct val="80000"/>
              </a:lnSpc>
            </a:pPr>
            <a:endParaRPr lang="en-US" sz="1600" b="0" dirty="0"/>
          </a:p>
          <a:p>
            <a:pPr algn="l">
              <a:lnSpc>
                <a:spcPct val="80000"/>
              </a:lnSpc>
            </a:pPr>
            <a:r>
              <a:rPr lang="en-US" sz="1600" b="0" dirty="0"/>
              <a:t>LNG Carriers are specialized types of gas carriers built to transport large volumes of LNG at its atmospheric boiling point of about -162</a:t>
            </a:r>
            <a:r>
              <a:rPr lang="en-US" sz="1600" b="0" baseline="30000" dirty="0"/>
              <a:t>0</a:t>
            </a:r>
            <a:r>
              <a:rPr lang="en-US" sz="1600" b="0" dirty="0"/>
              <a:t>C</a:t>
            </a:r>
            <a:r>
              <a:rPr lang="en-US" sz="1600" b="0" dirty="0" smtClean="0"/>
              <a:t>.</a:t>
            </a:r>
          </a:p>
          <a:p>
            <a:pPr algn="l">
              <a:lnSpc>
                <a:spcPct val="80000"/>
              </a:lnSpc>
            </a:pPr>
            <a:r>
              <a:rPr lang="en-US" sz="1600" b="0" dirty="0" smtClean="0"/>
              <a:t> </a:t>
            </a:r>
          </a:p>
          <a:p>
            <a:pPr algn="l">
              <a:lnSpc>
                <a:spcPct val="80000"/>
              </a:lnSpc>
            </a:pPr>
            <a:r>
              <a:rPr lang="en-US" sz="1600" b="0" dirty="0" smtClean="0"/>
              <a:t>These </a:t>
            </a:r>
            <a:r>
              <a:rPr lang="en-US" sz="1600" b="0" dirty="0"/>
              <a:t>ships are now typically of between 125000 and 135000 m</a:t>
            </a:r>
            <a:r>
              <a:rPr lang="en-US" sz="1600" b="0" baseline="30000" dirty="0"/>
              <a:t>3</a:t>
            </a:r>
            <a:r>
              <a:rPr lang="en-US" sz="1600" b="0" dirty="0"/>
              <a:t> capacity and are normally dedicated to a specific project.</a:t>
            </a:r>
          </a:p>
          <a:p>
            <a:pPr algn="l">
              <a:lnSpc>
                <a:spcPct val="80000"/>
              </a:lnSpc>
            </a:pPr>
            <a:endParaRPr lang="en-US" sz="1600" b="0" dirty="0"/>
          </a:p>
          <a:p>
            <a:pPr algn="l">
              <a:lnSpc>
                <a:spcPct val="80000"/>
              </a:lnSpc>
            </a:pPr>
            <a:r>
              <a:rPr lang="en-US" sz="1600" b="0" dirty="0"/>
              <a:t>The Cargo Containment system on these ships is mainly of four types:-</a:t>
            </a:r>
          </a:p>
          <a:p>
            <a:pPr algn="l">
              <a:lnSpc>
                <a:spcPct val="80000"/>
              </a:lnSpc>
            </a:pPr>
            <a:endParaRPr lang="en-US" sz="1600" b="0" dirty="0"/>
          </a:p>
          <a:p>
            <a:pPr algn="l">
              <a:lnSpc>
                <a:spcPct val="80000"/>
              </a:lnSpc>
              <a:buFont typeface="Wingdings" pitchFamily="2" charset="2"/>
              <a:buChar char="v"/>
            </a:pPr>
            <a:r>
              <a:rPr lang="en-US" sz="1600" b="0" dirty="0" err="1"/>
              <a:t>Gaz</a:t>
            </a:r>
            <a:r>
              <a:rPr lang="en-US" sz="1600" b="0" dirty="0"/>
              <a:t> Transport membrane </a:t>
            </a:r>
            <a:endParaRPr lang="en-US" sz="1600" b="0" dirty="0" smtClean="0"/>
          </a:p>
          <a:p>
            <a:pPr algn="l">
              <a:lnSpc>
                <a:spcPct val="80000"/>
              </a:lnSpc>
              <a:buFont typeface="Wingdings" pitchFamily="2" charset="2"/>
              <a:buChar char="v"/>
            </a:pPr>
            <a:r>
              <a:rPr lang="en-US" sz="1600" b="0" dirty="0" err="1" smtClean="0"/>
              <a:t>Technigaz</a:t>
            </a:r>
            <a:r>
              <a:rPr lang="en-US" sz="1600" b="0" dirty="0" smtClean="0"/>
              <a:t> membrane</a:t>
            </a:r>
          </a:p>
          <a:p>
            <a:pPr algn="l">
              <a:lnSpc>
                <a:spcPct val="80000"/>
              </a:lnSpc>
              <a:buFont typeface="Wingdings" pitchFamily="2" charset="2"/>
              <a:buChar char="v"/>
            </a:pPr>
            <a:r>
              <a:rPr lang="en-US" sz="1600" b="0" dirty="0" smtClean="0"/>
              <a:t>Kvaerner </a:t>
            </a:r>
            <a:r>
              <a:rPr lang="en-US" sz="1600" b="0" dirty="0"/>
              <a:t>Moss spherical-independent Type </a:t>
            </a:r>
            <a:r>
              <a:rPr lang="en-US" sz="1600" b="0" dirty="0" smtClean="0"/>
              <a:t>B</a:t>
            </a:r>
          </a:p>
          <a:p>
            <a:pPr algn="l">
              <a:lnSpc>
                <a:spcPct val="80000"/>
              </a:lnSpc>
              <a:buFont typeface="Wingdings" pitchFamily="2" charset="2"/>
              <a:buChar char="v"/>
            </a:pPr>
            <a:r>
              <a:rPr lang="en-US" sz="1600" b="0" dirty="0" smtClean="0"/>
              <a:t>IHI </a:t>
            </a:r>
            <a:r>
              <a:rPr lang="en-US" sz="1600" b="0" dirty="0"/>
              <a:t>SPB Tank-prismatic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762000" y="381000"/>
            <a:ext cx="7543800" cy="5943600"/>
          </a:xfrm>
        </p:spPr>
        <p:txBody>
          <a:bodyPr/>
          <a:lstStyle/>
          <a:p>
            <a:pPr algn="justLow">
              <a:lnSpc>
                <a:spcPct val="80000"/>
              </a:lnSpc>
            </a:pPr>
            <a:r>
              <a:rPr lang="en-US" sz="2000" b="0" dirty="0"/>
              <a:t>All LNG ships have double hulls throughout their cargo length which provides adequate space for </a:t>
            </a:r>
            <a:r>
              <a:rPr lang="en-US" sz="2000" b="0" dirty="0" smtClean="0"/>
              <a:t>ballast. </a:t>
            </a:r>
            <a:r>
              <a:rPr lang="en-US" sz="2000" b="0" dirty="0" smtClean="0">
                <a:solidFill>
                  <a:schemeClr val="bg1"/>
                </a:solidFill>
              </a:rPr>
              <a:t>A </a:t>
            </a:r>
            <a:r>
              <a:rPr lang="en-US" sz="2000" b="0" dirty="0">
                <a:solidFill>
                  <a:schemeClr val="bg1"/>
                </a:solidFill>
              </a:rPr>
              <a:t>characteristic common to all LNG ships is that they burn cargo boil- off as fuel.</a:t>
            </a:r>
          </a:p>
          <a:p>
            <a:pPr algn="justLow">
              <a:lnSpc>
                <a:spcPct val="80000"/>
              </a:lnSpc>
            </a:pPr>
            <a:endParaRPr lang="en-US" sz="2000" b="0" dirty="0"/>
          </a:p>
          <a:p>
            <a:pPr algn="justLow">
              <a:lnSpc>
                <a:spcPct val="80000"/>
              </a:lnSpc>
            </a:pPr>
            <a:r>
              <a:rPr lang="en-US" sz="2000" b="0" dirty="0"/>
              <a:t>Hold spaces around the cargo tanks are continuously </a:t>
            </a:r>
            <a:r>
              <a:rPr lang="en-US" sz="2000" b="0" dirty="0" err="1"/>
              <a:t>inerted</a:t>
            </a:r>
            <a:r>
              <a:rPr lang="en-US" sz="2000" b="0" dirty="0">
                <a:solidFill>
                  <a:schemeClr val="bg1"/>
                </a:solidFill>
              </a:rPr>
              <a:t>, except in the case of spherical Type B containment where hold spaces may be filled with dry air provided that there is an adequate means for </a:t>
            </a:r>
            <a:r>
              <a:rPr lang="en-US" sz="2000" b="0" dirty="0" err="1">
                <a:solidFill>
                  <a:schemeClr val="bg1"/>
                </a:solidFill>
              </a:rPr>
              <a:t>inerting</a:t>
            </a:r>
            <a:r>
              <a:rPr lang="en-US" sz="2000" b="0" dirty="0">
                <a:solidFill>
                  <a:schemeClr val="bg1"/>
                </a:solidFill>
              </a:rPr>
              <a:t> such spaces in the event of cargo leakage. </a:t>
            </a:r>
            <a:endParaRPr lang="en-US" sz="2000" b="0" dirty="0" smtClean="0">
              <a:solidFill>
                <a:schemeClr val="bg1"/>
              </a:solidFill>
            </a:endParaRPr>
          </a:p>
          <a:p>
            <a:pPr algn="justLow">
              <a:lnSpc>
                <a:spcPct val="80000"/>
              </a:lnSpc>
            </a:pPr>
            <a:r>
              <a:rPr lang="en-US" sz="2000" b="0" dirty="0" smtClean="0"/>
              <a:t>Continuously </a:t>
            </a:r>
            <a:r>
              <a:rPr lang="en-US" sz="2000" b="0" dirty="0"/>
              <a:t>gas monitoring of all hold spaces is required.</a:t>
            </a:r>
          </a:p>
          <a:p>
            <a:pPr algn="justLow">
              <a:lnSpc>
                <a:spcPct val="80000"/>
              </a:lnSpc>
            </a:pPr>
            <a:endParaRPr lang="en-US" sz="2000" b="0" dirty="0"/>
          </a:p>
          <a:p>
            <a:pPr algn="justLow">
              <a:lnSpc>
                <a:spcPct val="80000"/>
              </a:lnSpc>
            </a:pPr>
            <a:r>
              <a:rPr lang="en-US" sz="2000" b="0" dirty="0"/>
              <a:t>Being much colder than LPG, the necessary equipment is much more costly and is currently more economic to burn the boil –off gas in the ships main boilers. Most LNG carriers have steam turbines propulsion plants.</a:t>
            </a:r>
          </a:p>
          <a:p>
            <a:pPr algn="justLow">
              <a:lnSpc>
                <a:spcPct val="80000"/>
              </a:lnSpc>
            </a:pPr>
            <a:endParaRPr lang="en-US" sz="2000" b="0" dirty="0"/>
          </a:p>
          <a:p>
            <a:pPr algn="justLow">
              <a:lnSpc>
                <a:spcPct val="80000"/>
              </a:lnSpc>
            </a:pPr>
            <a:r>
              <a:rPr lang="en-US" sz="2000" b="0" dirty="0">
                <a:solidFill>
                  <a:schemeClr val="bg1"/>
                </a:solidFill>
              </a:rPr>
              <a:t>LNG ships are correctly described as fully insulated. Methane / LNG is carried at atmosphere pressure at – 163</a:t>
            </a:r>
            <a:r>
              <a:rPr lang="en-US" sz="2000" b="0" baseline="30000" dirty="0">
                <a:solidFill>
                  <a:schemeClr val="bg1"/>
                </a:solidFill>
              </a:rPr>
              <a:t>0</a:t>
            </a:r>
            <a:r>
              <a:rPr lang="en-US" sz="2000" b="0" dirty="0">
                <a:solidFill>
                  <a:schemeClr val="bg1"/>
                </a:solidFill>
              </a:rPr>
              <a:t> C in cargo tanks made from aluminum, nickel-steel or stainless (austenitic) steel and insulated.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GB" b="1"/>
              <a:t>MEMBRANE TYPE TANKS</a:t>
            </a:r>
            <a:endParaRPr lang="en-US" b="1"/>
          </a:p>
        </p:txBody>
      </p:sp>
      <p:sp>
        <p:nvSpPr>
          <p:cNvPr id="340995" name="Rectangle 3"/>
          <p:cNvSpPr>
            <a:spLocks noGrp="1" noChangeArrowheads="1"/>
          </p:cNvSpPr>
          <p:nvPr>
            <p:ph type="body" idx="1"/>
          </p:nvPr>
        </p:nvSpPr>
        <p:spPr>
          <a:xfrm>
            <a:off x="457200" y="1752600"/>
            <a:ext cx="8229600" cy="4303713"/>
          </a:xfrm>
        </p:spPr>
        <p:txBody>
          <a:bodyPr/>
          <a:lstStyle/>
          <a:p>
            <a:r>
              <a:rPr lang="en-GB" sz="2400" dirty="0"/>
              <a:t>VERY THIN PRIMARY BARRIER </a:t>
            </a:r>
            <a:r>
              <a:rPr lang="en-GB" sz="2400" dirty="0" smtClean="0"/>
              <a:t>CONCEPT</a:t>
            </a:r>
            <a:endParaRPr lang="en-GB" sz="2400" dirty="0"/>
          </a:p>
          <a:p>
            <a:pPr>
              <a:lnSpc>
                <a:spcPct val="150000"/>
              </a:lnSpc>
            </a:pPr>
            <a:r>
              <a:rPr lang="en-GB" sz="2400" dirty="0"/>
              <a:t>SUPPORTED WITH INSULATION</a:t>
            </a:r>
          </a:p>
          <a:p>
            <a:pPr>
              <a:lnSpc>
                <a:spcPct val="150000"/>
              </a:lnSpc>
            </a:pPr>
            <a:r>
              <a:rPr lang="en-GB" sz="2400" dirty="0"/>
              <a:t>NOT SELF-SUPPORTING</a:t>
            </a:r>
          </a:p>
          <a:p>
            <a:pPr>
              <a:lnSpc>
                <a:spcPct val="150000"/>
              </a:lnSpc>
            </a:pPr>
            <a:r>
              <a:rPr lang="en-GB" sz="2400" dirty="0"/>
              <a:t>REQUIRE COMPLETE SECONDARY BARRIER</a:t>
            </a:r>
          </a:p>
          <a:p>
            <a:pPr>
              <a:lnSpc>
                <a:spcPct val="150000"/>
              </a:lnSpc>
            </a:pPr>
            <a:r>
              <a:rPr lang="en-GB" sz="2400" dirty="0"/>
              <a:t>TWO SYSTEMS NAMED ON MANUFACTURERS</a:t>
            </a:r>
          </a:p>
          <a:p>
            <a:pPr>
              <a:lnSpc>
                <a:spcPct val="150000"/>
              </a:lnSpc>
            </a:pPr>
            <a:r>
              <a:rPr lang="en-GB" sz="2400" dirty="0"/>
              <a:t>GAZ TRANSPORT &amp; TECHNIGAZ</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en-GB" sz="3600" b="1"/>
              <a:t>GAZ TRANSPORT MEMBRANE</a:t>
            </a:r>
            <a:endParaRPr lang="en-US" sz="3600" b="1"/>
          </a:p>
        </p:txBody>
      </p:sp>
      <p:sp>
        <p:nvSpPr>
          <p:cNvPr id="342019" name="Rectangle 3"/>
          <p:cNvSpPr>
            <a:spLocks noGrp="1" noChangeArrowheads="1"/>
          </p:cNvSpPr>
          <p:nvPr>
            <p:ph type="body" idx="1"/>
          </p:nvPr>
        </p:nvSpPr>
        <p:spPr/>
        <p:txBody>
          <a:bodyPr/>
          <a:lstStyle/>
          <a:p>
            <a:pPr>
              <a:lnSpc>
                <a:spcPct val="150000"/>
              </a:lnSpc>
            </a:pPr>
            <a:r>
              <a:rPr lang="en-GB" sz="2400" dirty="0"/>
              <a:t>PRIMARY BARRIER 0.5 mm INVAR</a:t>
            </a:r>
          </a:p>
          <a:p>
            <a:pPr>
              <a:lnSpc>
                <a:spcPct val="150000"/>
              </a:lnSpc>
            </a:pPr>
            <a:r>
              <a:rPr lang="en-GB" sz="2400" dirty="0"/>
              <a:t>INNER(COLD) SURFACE 200mm THICK PERLITE-FILLED PLYWOOD BOXES(PRIMARY INSULATION)</a:t>
            </a:r>
          </a:p>
          <a:p>
            <a:pPr>
              <a:lnSpc>
                <a:spcPct val="150000"/>
              </a:lnSpc>
            </a:pPr>
            <a:r>
              <a:rPr lang="en-GB" sz="2400" dirty="0"/>
              <a:t>SECONDARY BARRIER 0.5 mm INVAR</a:t>
            </a:r>
          </a:p>
          <a:p>
            <a:pPr>
              <a:lnSpc>
                <a:spcPct val="150000"/>
              </a:lnSpc>
            </a:pPr>
            <a:r>
              <a:rPr lang="en-GB" sz="2400" dirty="0"/>
              <a:t>SECONDARY INSULATION 200mm THICK PERLITE-FILLED PLYWOOD </a:t>
            </a:r>
          </a:p>
          <a:p>
            <a:pPr>
              <a:lnSpc>
                <a:spcPct val="150000"/>
              </a:lnSpc>
            </a:pPr>
            <a:r>
              <a:rPr lang="en-GB" sz="2400" dirty="0"/>
              <a:t>INVAR LOW CO-EFFICIENT OF </a:t>
            </a:r>
            <a:r>
              <a:rPr lang="en-GB" sz="2400" dirty="0" smtClean="0"/>
              <a:t>EXPANSION</a:t>
            </a:r>
          </a:p>
          <a:p>
            <a:pPr algn="r">
              <a:lnSpc>
                <a:spcPct val="150000"/>
              </a:lnSpc>
            </a:pPr>
            <a:r>
              <a:rPr lang="en-GB" sz="2400" dirty="0" smtClean="0"/>
              <a:t>Contd..</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GB" sz="3600" b="1"/>
              <a:t>GAZ TRANSPORT MEMBRANE</a:t>
            </a:r>
            <a:endParaRPr lang="en-US" sz="3600" b="1"/>
          </a:p>
        </p:txBody>
      </p:sp>
      <p:sp>
        <p:nvSpPr>
          <p:cNvPr id="343043" name="Rectangle 3"/>
          <p:cNvSpPr>
            <a:spLocks noGrp="1" noChangeArrowheads="1"/>
          </p:cNvSpPr>
          <p:nvPr>
            <p:ph type="body" idx="1"/>
          </p:nvPr>
        </p:nvSpPr>
        <p:spPr/>
        <p:txBody>
          <a:bodyPr/>
          <a:lstStyle/>
          <a:p>
            <a:pPr>
              <a:lnSpc>
                <a:spcPct val="150000"/>
              </a:lnSpc>
            </a:pPr>
            <a:r>
              <a:rPr lang="en-GB" sz="2400" dirty="0"/>
              <a:t>EXPANSION JOINTS, CORRUGATION UNNECESSARY</a:t>
            </a:r>
          </a:p>
          <a:p>
            <a:pPr>
              <a:lnSpc>
                <a:spcPct val="150000"/>
              </a:lnSpc>
            </a:pPr>
            <a:r>
              <a:rPr lang="en-GB" sz="2400" dirty="0"/>
              <a:t>PERLITE INSULATION SILICONIZED TO WARD OFF MOISTURE EFFECTS</a:t>
            </a:r>
          </a:p>
          <a:p>
            <a:pPr>
              <a:lnSpc>
                <a:spcPct val="150000"/>
              </a:lnSpc>
            </a:pPr>
            <a:r>
              <a:rPr lang="en-GB" sz="2400" dirty="0"/>
              <a:t>LATER DESIGNS WITH 0.7mm THICK INVAR CONSTRUCTIONS IN USE</a:t>
            </a:r>
          </a:p>
          <a:p>
            <a:pPr>
              <a:buFontTx/>
              <a:buNone/>
            </a:pP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42913" y="103188"/>
            <a:ext cx="8243887" cy="658812"/>
          </a:xfrm>
        </p:spPr>
        <p:txBody>
          <a:bodyPr/>
          <a:lstStyle/>
          <a:p>
            <a:r>
              <a:rPr lang="en-GB" sz="3600" b="1" dirty="0"/>
              <a:t>TECHNIGAZ  MEMBRANE</a:t>
            </a:r>
            <a:endParaRPr lang="en-US" sz="3600" b="1" dirty="0"/>
          </a:p>
        </p:txBody>
      </p:sp>
      <p:sp>
        <p:nvSpPr>
          <p:cNvPr id="345091" name="Rectangle 3"/>
          <p:cNvSpPr>
            <a:spLocks noGrp="1" noChangeArrowheads="1"/>
          </p:cNvSpPr>
          <p:nvPr>
            <p:ph type="body" idx="1"/>
          </p:nvPr>
        </p:nvSpPr>
        <p:spPr>
          <a:xfrm>
            <a:off x="533400" y="1066800"/>
            <a:ext cx="8229600" cy="5257800"/>
          </a:xfrm>
        </p:spPr>
        <p:txBody>
          <a:bodyPr/>
          <a:lstStyle/>
          <a:p>
            <a:pPr>
              <a:lnSpc>
                <a:spcPct val="150000"/>
              </a:lnSpc>
            </a:pPr>
            <a:r>
              <a:rPr lang="en-GB" sz="2400" dirty="0"/>
              <a:t>PRIMARY BARRIER 1.2 mm SS</a:t>
            </a:r>
          </a:p>
          <a:p>
            <a:pPr>
              <a:lnSpc>
                <a:spcPct val="150000"/>
              </a:lnSpc>
            </a:pPr>
            <a:r>
              <a:rPr lang="en-GB" sz="2400" dirty="0"/>
              <a:t>CORRUGATIONS OR WAFFLES PROVIDED FOR EXPANSION/CONTRACTION</a:t>
            </a:r>
          </a:p>
          <a:p>
            <a:pPr>
              <a:lnSpc>
                <a:spcPct val="150000"/>
              </a:lnSpc>
            </a:pPr>
            <a:r>
              <a:rPr lang="en-GB" sz="2400" dirty="0"/>
              <a:t>INSULATION: LAMINATED BALSA WOOD PANELS BETWEEN PLYWOOD LAYERS</a:t>
            </a:r>
          </a:p>
          <a:p>
            <a:pPr>
              <a:lnSpc>
                <a:spcPct val="150000"/>
              </a:lnSpc>
            </a:pPr>
            <a:r>
              <a:rPr lang="en-GB" sz="2400" dirty="0"/>
              <a:t>INNER(COLD) PLYWOOD LAYER FORMS SECONDARY BARRIER</a:t>
            </a:r>
          </a:p>
          <a:p>
            <a:pPr>
              <a:lnSpc>
                <a:spcPct val="150000"/>
              </a:lnSpc>
            </a:pPr>
            <a:r>
              <a:rPr lang="en-GB" sz="2400" dirty="0"/>
              <a:t>BALSA WOOD PANELS INTERCONNECTED BY PVC WEDGES</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5" name="Picture 5" descr="DSC04920"/>
          <p:cNvPicPr>
            <a:picLocks noGrp="1" noChangeAspect="1" noChangeArrowheads="1"/>
          </p:cNvPicPr>
          <p:nvPr>
            <p:ph/>
          </p:nvPr>
        </p:nvPicPr>
        <p:blipFill>
          <a:blip r:embed="rId2"/>
          <a:srcRect/>
          <a:stretch>
            <a:fillRect/>
          </a:stretch>
        </p:blipFill>
        <p:spPr>
          <a:xfrm>
            <a:off x="533400" y="228600"/>
            <a:ext cx="8077200" cy="6477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2" descr="prismatic tanker ship"/>
          <p:cNvPicPr>
            <a:picLocks noGrp="1" noChangeAspect="1" noChangeArrowheads="1"/>
          </p:cNvPicPr>
          <p:nvPr>
            <p:ph/>
          </p:nvPr>
        </p:nvPicPr>
        <p:blipFill>
          <a:blip r:embed="rId2"/>
          <a:srcRect/>
          <a:stretch>
            <a:fillRect/>
          </a:stretch>
        </p:blipFill>
        <p:spPr>
          <a:xfrm>
            <a:off x="228600" y="304800"/>
            <a:ext cx="8915400" cy="63246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2930" name="Picture 2" descr="hazardous"/>
          <p:cNvPicPr>
            <a:picLocks noGrp="1" noChangeAspect="1" noChangeArrowheads="1"/>
          </p:cNvPicPr>
          <p:nvPr>
            <p:ph/>
          </p:nvPr>
        </p:nvPicPr>
        <p:blipFill>
          <a:blip r:embed="rId2"/>
          <a:srcRect/>
          <a:stretch>
            <a:fillRect/>
          </a:stretch>
        </p:blipFill>
        <p:spPr>
          <a:xfrm>
            <a:off x="1225550" y="307975"/>
            <a:ext cx="6677025" cy="55435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endParaRPr lang="en-US"/>
          </a:p>
        </p:txBody>
      </p:sp>
      <p:pic>
        <p:nvPicPr>
          <p:cNvPr id="253955" name="Picture 3" descr="S"/>
          <p:cNvPicPr>
            <a:picLocks noGrp="1" noChangeAspect="1" noChangeArrowheads="1"/>
          </p:cNvPicPr>
          <p:nvPr>
            <p:ph idx="1"/>
          </p:nvPr>
        </p:nvPicPr>
        <p:blipFill>
          <a:blip r:embed="rId2"/>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304800" y="0"/>
            <a:ext cx="8534400" cy="1447800"/>
          </a:xfrm>
        </p:spPr>
        <p:txBody>
          <a:bodyPr/>
          <a:lstStyle/>
          <a:p>
            <a:pPr algn="l"/>
            <a:r>
              <a:rPr lang="en-US" sz="2000"/>
              <a:t>Liquefied gas Definition: Products having a vapour pressure exceeding 2.8 bar absolute at a temperature of 37.8</a:t>
            </a:r>
            <a:r>
              <a:rPr lang="en-US" sz="2000" baseline="30000"/>
              <a:t>o </a:t>
            </a:r>
            <a:r>
              <a:rPr lang="en-US" sz="2000"/>
              <a:t>C(100</a:t>
            </a:r>
            <a:r>
              <a:rPr lang="en-US" sz="2000" baseline="30000"/>
              <a:t>o</a:t>
            </a:r>
            <a:r>
              <a:rPr lang="en-US" sz="2000"/>
              <a:t>F), when carried in bulk.</a:t>
            </a:r>
            <a:br>
              <a:rPr lang="en-US" sz="2000"/>
            </a:br>
            <a:r>
              <a:rPr lang="en-US" sz="2000"/>
              <a:t/>
            </a:r>
            <a:br>
              <a:rPr lang="en-US" sz="2000"/>
            </a:br>
            <a:r>
              <a:rPr lang="en-US" sz="2000" u="sng"/>
              <a:t>VARIOUS TYPES OF LIQUEFIED GAS CARGOES</a:t>
            </a:r>
          </a:p>
        </p:txBody>
      </p:sp>
      <p:graphicFrame>
        <p:nvGraphicFramePr>
          <p:cNvPr id="360607" name="Group 159"/>
          <p:cNvGraphicFramePr>
            <a:graphicFrameLocks noGrp="1"/>
          </p:cNvGraphicFramePr>
          <p:nvPr>
            <p:ph type="tbl" idx="1"/>
          </p:nvPr>
        </p:nvGraphicFramePr>
        <p:xfrm>
          <a:off x="304800" y="1600200"/>
          <a:ext cx="8534400" cy="5573207"/>
        </p:xfrm>
        <a:graphic>
          <a:graphicData uri="http://schemas.openxmlformats.org/drawingml/2006/table">
            <a:tbl>
              <a:tblPr/>
              <a:tblGrid>
                <a:gridCol w="379413"/>
                <a:gridCol w="938212"/>
                <a:gridCol w="657225"/>
                <a:gridCol w="604838"/>
                <a:gridCol w="733425"/>
                <a:gridCol w="876300"/>
                <a:gridCol w="585787"/>
                <a:gridCol w="658813"/>
                <a:gridCol w="635000"/>
                <a:gridCol w="658812"/>
                <a:gridCol w="1806575"/>
              </a:tblGrid>
              <a:tr h="407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Sr.No</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Chemical</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Symbol</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Flash Point </a:t>
                      </a:r>
                      <a:r>
                        <a:rPr kumimoji="0" lang="en-US" sz="1000" b="0" i="0" u="none" strike="noStrike" cap="none" normalizeH="0" baseline="30000" smtClean="0">
                          <a:ln>
                            <a:noFill/>
                          </a:ln>
                          <a:solidFill>
                            <a:schemeClr val="tx1"/>
                          </a:solidFill>
                          <a:effectLst/>
                          <a:latin typeface="Arial" charset="0"/>
                          <a:cs typeface="Arial" charset="0"/>
                        </a:rPr>
                        <a:t>o</a:t>
                      </a:r>
                      <a:r>
                        <a:rPr kumimoji="0" lang="en-US" sz="1000" b="0" i="0" u="none" strike="noStrike" cap="none" normalizeH="0" baseline="0" smtClean="0">
                          <a:ln>
                            <a:noFill/>
                          </a:ln>
                          <a:solidFill>
                            <a:schemeClr val="tx1"/>
                          </a:solidFill>
                          <a:effectLst/>
                          <a:latin typeface="Arial" charset="0"/>
                          <a:cs typeface="Arial" charset="0"/>
                        </a:rPr>
                        <a:t>C</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Boiling Point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30000" smtClean="0">
                          <a:ln>
                            <a:noFill/>
                          </a:ln>
                          <a:solidFill>
                            <a:schemeClr val="tx1"/>
                          </a:solidFill>
                          <a:effectLst/>
                          <a:latin typeface="Arial" charset="0"/>
                          <a:cs typeface="Arial" charset="0"/>
                        </a:rPr>
                        <a:t>o</a:t>
                      </a:r>
                      <a:r>
                        <a:rPr kumimoji="0" lang="en-US" sz="1000" b="0" i="0" u="none" strike="noStrike" cap="none" normalizeH="0" baseline="0" smtClean="0">
                          <a:ln>
                            <a:noFill/>
                          </a:ln>
                          <a:solidFill>
                            <a:schemeClr val="tx1"/>
                          </a:solidFill>
                          <a:effectLst/>
                          <a:latin typeface="Arial" charset="0"/>
                          <a:cs typeface="Arial" charset="0"/>
                        </a:rPr>
                        <a:t>C</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Relative Vapour Density</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Asphyxia</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Flammability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Color</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less</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Odour</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less</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Remarks</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50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Methane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CH</a:t>
                      </a:r>
                      <a:r>
                        <a:rPr kumimoji="0" lang="en-US" sz="1000" b="0" i="0" u="none" strike="noStrike" cap="none" normalizeH="0" baseline="-30000" smtClean="0">
                          <a:ln>
                            <a:noFill/>
                          </a:ln>
                          <a:solidFill>
                            <a:schemeClr val="tx1"/>
                          </a:solidFill>
                          <a:effectLst/>
                          <a:latin typeface="Arial" charset="0"/>
                          <a:cs typeface="Arial" charset="0"/>
                        </a:rPr>
                        <a:t>4</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-162</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0.55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Clean burning fuel</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Ethane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C</a:t>
                      </a:r>
                      <a:r>
                        <a:rPr kumimoji="0" lang="en-US" sz="1000" b="0" i="0" u="none" strike="noStrike" cap="none" normalizeH="0" baseline="-30000" smtClean="0">
                          <a:ln>
                            <a:noFill/>
                          </a:ln>
                          <a:solidFill>
                            <a:schemeClr val="tx1"/>
                          </a:solidFill>
                          <a:effectLst/>
                          <a:latin typeface="Arial" charset="0"/>
                          <a:cs typeface="Arial" charset="0"/>
                        </a:rPr>
                        <a:t>2</a:t>
                      </a:r>
                      <a:r>
                        <a:rPr kumimoji="0" lang="en-US" sz="1000" b="0" i="0" u="none" strike="noStrike" cap="none" normalizeH="0" baseline="0" smtClean="0">
                          <a:ln>
                            <a:noFill/>
                          </a:ln>
                          <a:solidFill>
                            <a:schemeClr val="tx1"/>
                          </a:solidFill>
                          <a:effectLst/>
                          <a:latin typeface="Arial" charset="0"/>
                          <a:cs typeface="Arial" charset="0"/>
                        </a:rPr>
                        <a:t>H</a:t>
                      </a:r>
                      <a:r>
                        <a:rPr kumimoji="0" lang="en-US" sz="1000" b="0" i="0" u="none" strike="noStrike" cap="none" normalizeH="0" baseline="-30000" smtClean="0">
                          <a:ln>
                            <a:noFill/>
                          </a:ln>
                          <a:solidFill>
                            <a:schemeClr val="tx1"/>
                          </a:solidFill>
                          <a:effectLst/>
                          <a:latin typeface="Arial" charset="0"/>
                          <a:cs typeface="Arial" charset="0"/>
                        </a:rPr>
                        <a:t>4</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-89</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1.05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Fuel</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Propane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C</a:t>
                      </a:r>
                      <a:r>
                        <a:rPr kumimoji="0" lang="en-US" sz="1000" b="0" i="0" u="none" strike="noStrike" cap="none" normalizeH="0" baseline="-30000" smtClean="0">
                          <a:ln>
                            <a:noFill/>
                          </a:ln>
                          <a:solidFill>
                            <a:schemeClr val="tx1"/>
                          </a:solidFill>
                          <a:effectLst/>
                          <a:latin typeface="Arial" charset="0"/>
                          <a:cs typeface="Arial" charset="0"/>
                        </a:rPr>
                        <a:t>3</a:t>
                      </a:r>
                      <a:r>
                        <a:rPr kumimoji="0" lang="en-US" sz="1000" b="0" i="0" u="none" strike="noStrike" cap="none" normalizeH="0" baseline="0" smtClean="0">
                          <a:ln>
                            <a:noFill/>
                          </a:ln>
                          <a:solidFill>
                            <a:schemeClr val="tx1"/>
                          </a:solidFill>
                          <a:effectLst/>
                          <a:latin typeface="Arial" charset="0"/>
                          <a:cs typeface="Arial" charset="0"/>
                        </a:rPr>
                        <a:t>H</a:t>
                      </a:r>
                      <a:r>
                        <a:rPr kumimoji="0" lang="en-US" sz="1000" b="0" i="0" u="none" strike="noStrike" cap="none" normalizeH="0" baseline="-30000" smtClean="0">
                          <a:ln>
                            <a:noFill/>
                          </a:ln>
                          <a:solidFill>
                            <a:schemeClr val="tx1"/>
                          </a:solidFill>
                          <a:effectLst/>
                          <a:latin typeface="Arial" charset="0"/>
                          <a:cs typeface="Arial" charset="0"/>
                        </a:rPr>
                        <a:t>8</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-105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-42</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1.55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Portable fuels &amp; feed stocks in the petrochemical industry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Butane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C</a:t>
                      </a:r>
                      <a:r>
                        <a:rPr kumimoji="0" lang="en-US" sz="1000" b="0" i="0" u="none" strike="noStrike" cap="none" normalizeH="0" baseline="-30000" smtClean="0">
                          <a:ln>
                            <a:noFill/>
                          </a:ln>
                          <a:solidFill>
                            <a:schemeClr val="tx1"/>
                          </a:solidFill>
                          <a:effectLst/>
                          <a:latin typeface="Arial" charset="0"/>
                          <a:cs typeface="Arial" charset="0"/>
                        </a:rPr>
                        <a:t>4</a:t>
                      </a:r>
                      <a:r>
                        <a:rPr kumimoji="0" lang="en-US" sz="1000" b="0" i="0" u="none" strike="noStrike" cap="none" normalizeH="0" baseline="0" smtClean="0">
                          <a:ln>
                            <a:noFill/>
                          </a:ln>
                          <a:solidFill>
                            <a:schemeClr val="tx1"/>
                          </a:solidFill>
                          <a:effectLst/>
                          <a:latin typeface="Arial" charset="0"/>
                          <a:cs typeface="Arial" charset="0"/>
                        </a:rPr>
                        <a:t>H</a:t>
                      </a:r>
                      <a:r>
                        <a:rPr kumimoji="0" lang="en-US" sz="1000" b="0" i="0" u="none" strike="noStrike" cap="none" normalizeH="0" baseline="-30000" smtClean="0">
                          <a:ln>
                            <a:noFill/>
                          </a:ln>
                          <a:solidFill>
                            <a:schemeClr val="tx1"/>
                          </a:solidFill>
                          <a:effectLst/>
                          <a:latin typeface="Arial" charset="0"/>
                          <a:cs typeface="Arial" charset="0"/>
                        </a:rPr>
                        <a:t>10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-0.5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2.00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984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Ethylene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C</a:t>
                      </a:r>
                      <a:r>
                        <a:rPr kumimoji="0" lang="en-US" sz="1000" b="0" i="0" u="none" strike="noStrike" cap="none" normalizeH="0" baseline="-30000" smtClean="0">
                          <a:ln>
                            <a:noFill/>
                          </a:ln>
                          <a:solidFill>
                            <a:schemeClr val="tx1"/>
                          </a:solidFill>
                          <a:effectLst/>
                          <a:latin typeface="Arial" charset="0"/>
                          <a:cs typeface="Arial" charset="0"/>
                        </a:rPr>
                        <a:t>2</a:t>
                      </a:r>
                      <a:r>
                        <a:rPr kumimoji="0" lang="en-US" sz="1000" b="0" i="0" u="none" strike="noStrike" cap="none" normalizeH="0" baseline="0" smtClean="0">
                          <a:ln>
                            <a:noFill/>
                          </a:ln>
                          <a:solidFill>
                            <a:schemeClr val="tx1"/>
                          </a:solidFill>
                          <a:effectLst/>
                          <a:latin typeface="Arial" charset="0"/>
                          <a:cs typeface="Arial" charset="0"/>
                        </a:rPr>
                        <a:t>H</a:t>
                      </a:r>
                      <a:r>
                        <a:rPr kumimoji="0" lang="en-US" sz="1000" b="0" i="0" u="none" strike="noStrike" cap="none" normalizeH="0" baseline="-30000" smtClean="0">
                          <a:ln>
                            <a:noFill/>
                          </a:ln>
                          <a:solidFill>
                            <a:schemeClr val="tx1"/>
                          </a:solidFill>
                          <a:effectLst/>
                          <a:latin typeface="Arial" charset="0"/>
                          <a:cs typeface="Arial" charset="0"/>
                        </a:rPr>
                        <a:t>4</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-150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-104</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0.98</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Plastics, polyethylene foam</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Ammonia</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NH</a:t>
                      </a:r>
                      <a:r>
                        <a:rPr kumimoji="0" lang="en-US" sz="1000" b="0" i="0" u="none" strike="noStrike" cap="none" normalizeH="0" baseline="-30000" smtClean="0">
                          <a:ln>
                            <a:noFill/>
                          </a:ln>
                          <a:solidFill>
                            <a:schemeClr val="tx1"/>
                          </a:solidFill>
                          <a:effectLst/>
                          <a:latin typeface="Arial" charset="0"/>
                          <a:cs typeface="Arial" charset="0"/>
                        </a:rPr>
                        <a:t>3</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-33</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0.60</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Pungent </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Fertilizer, refrigerant &amp; explosives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23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Vinyl Chloride Monomer (VCM)</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C</a:t>
                      </a:r>
                      <a:r>
                        <a:rPr kumimoji="0" lang="en-US" sz="1000" b="0" i="0" u="none" strike="noStrike" cap="none" normalizeH="0" baseline="-30000" smtClean="0">
                          <a:ln>
                            <a:noFill/>
                          </a:ln>
                          <a:solidFill>
                            <a:schemeClr val="tx1"/>
                          </a:solidFill>
                          <a:effectLst/>
                          <a:latin typeface="Arial" charset="0"/>
                          <a:cs typeface="Arial" charset="0"/>
                        </a:rPr>
                        <a:t>2</a:t>
                      </a:r>
                      <a:r>
                        <a:rPr kumimoji="0" lang="en-US" sz="1000" b="0" i="0" u="none" strike="noStrike" cap="none" normalizeH="0" baseline="0" smtClean="0">
                          <a:ln>
                            <a:noFill/>
                          </a:ln>
                          <a:solidFill>
                            <a:schemeClr val="tx1"/>
                          </a:solidFill>
                          <a:effectLst/>
                          <a:latin typeface="Arial" charset="0"/>
                          <a:cs typeface="Arial" charset="0"/>
                        </a:rPr>
                        <a:t>H</a:t>
                      </a:r>
                      <a:r>
                        <a:rPr kumimoji="0" lang="en-US" sz="1000" b="0" i="0" u="none" strike="noStrike" cap="none" normalizeH="0" baseline="-30000" smtClean="0">
                          <a:ln>
                            <a:noFill/>
                          </a:ln>
                          <a:solidFill>
                            <a:schemeClr val="tx1"/>
                          </a:solidFill>
                          <a:effectLst/>
                          <a:latin typeface="Arial" charset="0"/>
                          <a:cs typeface="Arial" charset="0"/>
                        </a:rPr>
                        <a:t>3</a:t>
                      </a:r>
                      <a:r>
                        <a:rPr kumimoji="0" lang="en-US" sz="1000" b="0" i="0" u="none" strike="noStrike" cap="none" normalizeH="0" baseline="0" smtClean="0">
                          <a:ln>
                            <a:noFill/>
                          </a:ln>
                          <a:solidFill>
                            <a:schemeClr val="tx1"/>
                          </a:solidFill>
                          <a:effectLst/>
                          <a:latin typeface="Arial" charset="0"/>
                          <a:cs typeface="Arial" charset="0"/>
                        </a:rPr>
                        <a:t>CL</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-77</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0.97</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Arial" charset="0"/>
                        </a:rPr>
                        <a:t>Manufacture of PVC</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Butadiene</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C</a:t>
                      </a:r>
                      <a:r>
                        <a:rPr kumimoji="0" lang="en-US" sz="1000" b="0" i="0" u="none" strike="noStrike" cap="none" normalizeH="0" baseline="-30000" smtClean="0">
                          <a:ln>
                            <a:noFill/>
                          </a:ln>
                          <a:solidFill>
                            <a:schemeClr val="tx1"/>
                          </a:solidFill>
                          <a:effectLst/>
                          <a:latin typeface="Arial" charset="0"/>
                          <a:cs typeface="Arial" charset="0"/>
                        </a:rPr>
                        <a:t>4</a:t>
                      </a:r>
                      <a:r>
                        <a:rPr kumimoji="0" lang="en-US" sz="1000" b="0" i="0" u="none" strike="noStrike" cap="none" normalizeH="0" baseline="0" smtClean="0">
                          <a:ln>
                            <a:noFill/>
                          </a:ln>
                          <a:solidFill>
                            <a:schemeClr val="tx1"/>
                          </a:solidFill>
                          <a:effectLst/>
                          <a:latin typeface="Arial" charset="0"/>
                          <a:cs typeface="Arial" charset="0"/>
                        </a:rPr>
                        <a:t>H</a:t>
                      </a:r>
                      <a:r>
                        <a:rPr kumimoji="0" lang="en-US" sz="1000" b="0" i="0" u="none" strike="noStrike" cap="none" normalizeH="0" baseline="-30000" smtClean="0">
                          <a:ln>
                            <a:noFill/>
                          </a:ln>
                          <a:solidFill>
                            <a:schemeClr val="tx1"/>
                          </a:solidFill>
                          <a:effectLst/>
                          <a:latin typeface="Arial" charset="0"/>
                          <a:cs typeface="Arial" charset="0"/>
                        </a:rPr>
                        <a:t>6</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0.65</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Y</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Paints &amp; binders, Plastic &amp; nylon products</a:t>
                      </a:r>
                      <a:endParaRPr kumimoji="0" lang="en-US"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gridSpan="1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All of the above cargoes are carried as liquid by means of refrigeration, pressurization, or partial refrigeration and pressurization.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cs typeface="Arial" charset="0"/>
                      </a:endParaRPr>
                    </a:p>
                  </a:txBody>
                  <a:tcPr anchor="b" horzOverflow="overflow">
                    <a:lnL cap="flat">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cs typeface="Arial" charset="0"/>
                      </a:endParaRPr>
                    </a:p>
                  </a:txBody>
                  <a:tcPr anchor="b" horzOverflow="overflow">
                    <a:lnL cap="flat">
                      <a:noFill/>
                    </a:lnL>
                    <a:lnR>
                      <a:noFill/>
                    </a:lnR>
                    <a:lnT>
                      <a:noFill/>
                    </a:lnT>
                    <a:lnB cap="flat">
                      <a:noFill/>
                    </a:lnB>
                    <a:lnTlToBr>
                      <a:noFill/>
                    </a:lnTlToBr>
                    <a:lnBlToTr>
                      <a:noFill/>
                    </a:lnBlToTr>
                    <a:noFill/>
                  </a:tcPr>
                </a:tc>
                <a:tc gridSpan="10">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endParaRPr lang="en-US"/>
          </a:p>
        </p:txBody>
      </p:sp>
      <p:pic>
        <p:nvPicPr>
          <p:cNvPr id="254979" name="Picture 3" descr="S"/>
          <p:cNvPicPr>
            <a:picLocks noGrp="1" noChangeAspect="1" noChangeArrowheads="1"/>
          </p:cNvPicPr>
          <p:nvPr>
            <p:ph idx="1"/>
          </p:nvPr>
        </p:nvPicPr>
        <p:blipFill>
          <a:blip r:embed="rId2"/>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endParaRPr lang="en-US"/>
          </a:p>
        </p:txBody>
      </p:sp>
      <p:pic>
        <p:nvPicPr>
          <p:cNvPr id="256003" name="Picture 3" descr="S"/>
          <p:cNvPicPr>
            <a:picLocks noGrp="1" noChangeAspect="1" noChangeArrowheads="1"/>
          </p:cNvPicPr>
          <p:nvPr>
            <p:ph idx="1"/>
          </p:nvPr>
        </p:nvPicPr>
        <p:blipFill>
          <a:blip r:embed="rId2"/>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endParaRPr lang="en-US"/>
          </a:p>
        </p:txBody>
      </p:sp>
      <p:pic>
        <p:nvPicPr>
          <p:cNvPr id="257027" name="Picture 3" descr="S"/>
          <p:cNvPicPr>
            <a:picLocks noGrp="1" noChangeAspect="1" noChangeArrowheads="1"/>
          </p:cNvPicPr>
          <p:nvPr>
            <p:ph idx="1"/>
          </p:nvPr>
        </p:nvPicPr>
        <p:blipFill>
          <a:blip r:embed="rId2"/>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9074" name="Picture 2" descr="lng membrane"/>
          <p:cNvPicPr>
            <a:picLocks noGrp="1" noChangeAspect="1" noChangeArrowheads="1"/>
          </p:cNvPicPr>
          <p:nvPr>
            <p:ph/>
          </p:nvPr>
        </p:nvPicPr>
        <p:blipFill>
          <a:blip r:embed="rId2"/>
          <a:srcRect/>
          <a:stretch>
            <a:fillRect/>
          </a:stretch>
        </p:blipFill>
        <p:spPr>
          <a:xfrm>
            <a:off x="609600" y="381000"/>
            <a:ext cx="8077200" cy="59436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Rectangle 4"/>
          <p:cNvSpPr>
            <a:spLocks noGrp="1" noChangeArrowheads="1"/>
          </p:cNvSpPr>
          <p:nvPr>
            <p:ph type="title"/>
          </p:nvPr>
        </p:nvSpPr>
        <p:spPr>
          <a:xfrm>
            <a:off x="442913" y="103188"/>
            <a:ext cx="8243887" cy="582612"/>
          </a:xfrm>
        </p:spPr>
        <p:txBody>
          <a:bodyPr/>
          <a:lstStyle/>
          <a:p>
            <a:r>
              <a:rPr lang="en-US" sz="4000"/>
              <a:t>LNG SHIP-Spherical Tank Type</a:t>
            </a:r>
          </a:p>
        </p:txBody>
      </p:sp>
      <p:pic>
        <p:nvPicPr>
          <p:cNvPr id="277510" name="Picture 6" descr="LNG SHIP-MOSS TYPE"/>
          <p:cNvPicPr>
            <a:picLocks noGrp="1" noChangeAspect="1" noChangeArrowheads="1"/>
          </p:cNvPicPr>
          <p:nvPr>
            <p:ph idx="1"/>
          </p:nvPr>
        </p:nvPicPr>
        <p:blipFill>
          <a:blip r:embed="rId2"/>
          <a:srcRect/>
          <a:stretch>
            <a:fillRect/>
          </a:stretch>
        </p:blipFill>
        <p:spPr>
          <a:xfrm>
            <a:off x="381000" y="838200"/>
            <a:ext cx="8458200" cy="5791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8050" name="Picture 2" descr="LNG"/>
          <p:cNvPicPr>
            <a:picLocks noGrp="1" noChangeAspect="1" noChangeArrowheads="1"/>
          </p:cNvPicPr>
          <p:nvPr>
            <p:ph/>
          </p:nvPr>
        </p:nvPicPr>
        <p:blipFill>
          <a:blip r:embed="rId2"/>
          <a:srcRect/>
          <a:stretch>
            <a:fillRect/>
          </a:stretch>
        </p:blipFill>
        <p:spPr>
          <a:xfrm>
            <a:off x="533400" y="457200"/>
            <a:ext cx="8077200" cy="57912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09600" y="304800"/>
            <a:ext cx="7772400" cy="838200"/>
          </a:xfrm>
        </p:spPr>
        <p:txBody>
          <a:bodyPr/>
          <a:lstStyle/>
          <a:p>
            <a:r>
              <a:rPr lang="en-US" sz="2800"/>
              <a:t>The Main Hazards relating to Environment, Health and Safety are:-</a:t>
            </a:r>
          </a:p>
        </p:txBody>
      </p:sp>
      <p:sp>
        <p:nvSpPr>
          <p:cNvPr id="17411" name="Rectangle 3"/>
          <p:cNvSpPr>
            <a:spLocks noGrp="1" noChangeArrowheads="1"/>
          </p:cNvSpPr>
          <p:nvPr>
            <p:ph type="subTitle" idx="1"/>
          </p:nvPr>
        </p:nvSpPr>
        <p:spPr>
          <a:xfrm>
            <a:off x="609600" y="1371600"/>
            <a:ext cx="7772400" cy="4800600"/>
          </a:xfrm>
        </p:spPr>
        <p:txBody>
          <a:bodyPr/>
          <a:lstStyle/>
          <a:p>
            <a:pPr algn="l">
              <a:lnSpc>
                <a:spcPct val="80000"/>
              </a:lnSpc>
            </a:pPr>
            <a:r>
              <a:rPr lang="en-US" sz="2000" u="sng" dirty="0"/>
              <a:t>Environment :-</a:t>
            </a:r>
          </a:p>
          <a:p>
            <a:pPr algn="l">
              <a:lnSpc>
                <a:spcPct val="80000"/>
              </a:lnSpc>
            </a:pPr>
            <a:endParaRPr lang="en-US" sz="2000" dirty="0"/>
          </a:p>
          <a:p>
            <a:pPr algn="justLow">
              <a:lnSpc>
                <a:spcPct val="80000"/>
              </a:lnSpc>
            </a:pPr>
            <a:r>
              <a:rPr lang="en-US" sz="1800" b="0" dirty="0" smtClean="0"/>
              <a:t>The </a:t>
            </a:r>
            <a:r>
              <a:rPr lang="en-US" sz="1800" b="0" dirty="0"/>
              <a:t>discharge of ballast water and sediment from ships during LNG terminal loading operations may result in the introduction of invasive aquatic species.</a:t>
            </a:r>
          </a:p>
          <a:p>
            <a:pPr algn="justLow">
              <a:lnSpc>
                <a:spcPct val="80000"/>
              </a:lnSpc>
            </a:pPr>
            <a:endParaRPr lang="en-US" sz="1800" b="0" dirty="0"/>
          </a:p>
          <a:p>
            <a:pPr algn="justLow">
              <a:lnSpc>
                <a:spcPct val="80000"/>
              </a:lnSpc>
            </a:pPr>
            <a:r>
              <a:rPr lang="en-US" sz="1800" b="0" u="sng" dirty="0"/>
              <a:t>Hazardous Material Management</a:t>
            </a:r>
          </a:p>
          <a:p>
            <a:pPr algn="justLow">
              <a:lnSpc>
                <a:spcPct val="80000"/>
              </a:lnSpc>
            </a:pPr>
            <a:endParaRPr lang="en-US" sz="1800" b="0" dirty="0"/>
          </a:p>
          <a:p>
            <a:pPr algn="justLow">
              <a:lnSpc>
                <a:spcPct val="80000"/>
              </a:lnSpc>
            </a:pPr>
            <a:r>
              <a:rPr lang="en-US" sz="1800" b="0" dirty="0"/>
              <a:t>Storage, transfer, and transport of LNG may result in leaks or accidental release from tanks, pipes, hoses, and pumps at land installations and on LNG transport vessels. The storage and transfer of LNG also poses a risk of fire and, if under pressure, explosion due to the flammable characteristics of its boil-off gas.</a:t>
            </a:r>
          </a:p>
          <a:p>
            <a:pPr algn="justLow">
              <a:lnSpc>
                <a:spcPct val="80000"/>
              </a:lnSpc>
            </a:pPr>
            <a:endParaRPr lang="en-US" sz="1800" b="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subTitle" idx="1"/>
          </p:nvPr>
        </p:nvSpPr>
        <p:spPr>
          <a:xfrm>
            <a:off x="609600" y="304800"/>
            <a:ext cx="7772400" cy="5638800"/>
          </a:xfrm>
        </p:spPr>
        <p:txBody>
          <a:bodyPr/>
          <a:lstStyle/>
          <a:p>
            <a:pPr algn="l">
              <a:lnSpc>
                <a:spcPct val="80000"/>
              </a:lnSpc>
            </a:pPr>
            <a:r>
              <a:rPr lang="en-US" sz="2000" u="sng" dirty="0"/>
              <a:t>Spills </a:t>
            </a:r>
            <a:r>
              <a:rPr lang="en-US" sz="2000" dirty="0"/>
              <a:t>:</a:t>
            </a:r>
          </a:p>
          <a:p>
            <a:pPr algn="l">
              <a:lnSpc>
                <a:spcPct val="80000"/>
              </a:lnSpc>
            </a:pPr>
            <a:endParaRPr lang="en-US" sz="2000" dirty="0"/>
          </a:p>
          <a:p>
            <a:pPr algn="justLow">
              <a:lnSpc>
                <a:spcPct val="80000"/>
              </a:lnSpc>
            </a:pPr>
            <a:r>
              <a:rPr lang="en-US" sz="1800" b="0" dirty="0"/>
              <a:t>LNG is </a:t>
            </a:r>
            <a:r>
              <a:rPr lang="en-US" sz="1800" b="0" dirty="0" smtClean="0"/>
              <a:t> non flammable cryogenic </a:t>
            </a:r>
            <a:r>
              <a:rPr lang="en-US" sz="1800" b="0" dirty="0"/>
              <a:t>liquid (–</a:t>
            </a:r>
            <a:r>
              <a:rPr lang="en-US" sz="1800" b="0" dirty="0" smtClean="0"/>
              <a:t>162°C), in </a:t>
            </a:r>
            <a:r>
              <a:rPr lang="en-US" sz="1800" b="0" dirty="0"/>
              <a:t>liquid form. </a:t>
            </a:r>
            <a:endParaRPr lang="en-US" sz="1800" b="0" dirty="0" smtClean="0"/>
          </a:p>
          <a:p>
            <a:pPr algn="justLow">
              <a:lnSpc>
                <a:spcPct val="80000"/>
              </a:lnSpc>
            </a:pPr>
            <a:endParaRPr lang="en-US" sz="1800" b="0" dirty="0" smtClean="0"/>
          </a:p>
          <a:p>
            <a:pPr algn="justLow">
              <a:lnSpc>
                <a:spcPct val="80000"/>
              </a:lnSpc>
            </a:pPr>
            <a:r>
              <a:rPr lang="en-US" sz="1800" b="0" dirty="0" smtClean="0"/>
              <a:t>However</a:t>
            </a:r>
            <a:r>
              <a:rPr lang="en-US" sz="1800" b="0" dirty="0"/>
              <a:t>, boil-off gas (methane) forms as the LNG warms, and under certain conditions could result in a vapor cloud if released. Uncontrolled releases of LNG could lead to jet or pool fires if an ignition source is present, or a methane vapor cloud which is potentially flammable (flash fire) </a:t>
            </a:r>
            <a:endParaRPr lang="en-US" sz="1800" b="0" dirty="0" smtClean="0"/>
          </a:p>
          <a:p>
            <a:pPr algn="justLow">
              <a:lnSpc>
                <a:spcPct val="80000"/>
              </a:lnSpc>
            </a:pPr>
            <a:endParaRPr lang="en-US" sz="1800" b="0" dirty="0" smtClean="0"/>
          </a:p>
          <a:p>
            <a:pPr algn="justLow">
              <a:lnSpc>
                <a:spcPct val="80000"/>
              </a:lnSpc>
            </a:pPr>
            <a:r>
              <a:rPr lang="en-US" sz="1800" b="0" dirty="0" smtClean="0"/>
              <a:t>LNG </a:t>
            </a:r>
            <a:r>
              <a:rPr lang="en-US" sz="1800" b="0" dirty="0"/>
              <a:t>spilled directly onto a warm surface (such as water) could result in a sudden phase change known as a Rapid Phase Transition (RPT)</a:t>
            </a:r>
          </a:p>
          <a:p>
            <a:pPr algn="justLow">
              <a:lnSpc>
                <a:spcPct val="80000"/>
              </a:lnSpc>
            </a:pPr>
            <a:endParaRPr lang="en-US" sz="1800" b="0" dirty="0"/>
          </a:p>
          <a:p>
            <a:pPr algn="l">
              <a:lnSpc>
                <a:spcPct val="80000"/>
              </a:lnSpc>
            </a:pPr>
            <a:r>
              <a:rPr lang="en-US" sz="1800" u="sng" dirty="0"/>
              <a:t>Waste water</a:t>
            </a:r>
            <a:r>
              <a:rPr lang="en-US" sz="1800" b="0" dirty="0"/>
              <a:t> :</a:t>
            </a:r>
          </a:p>
          <a:p>
            <a:pPr algn="l">
              <a:lnSpc>
                <a:spcPct val="80000"/>
              </a:lnSpc>
            </a:pPr>
            <a:endParaRPr lang="en-US" sz="1800" b="0" dirty="0"/>
          </a:p>
          <a:p>
            <a:pPr algn="justLow">
              <a:lnSpc>
                <a:spcPct val="80000"/>
              </a:lnSpc>
            </a:pPr>
            <a:r>
              <a:rPr lang="en-US" sz="1800" b="0" dirty="0"/>
              <a:t>The use of water for process cooling at LNG liquefaction facilities and for </a:t>
            </a:r>
            <a:r>
              <a:rPr lang="en-US" sz="1800" b="0" dirty="0" err="1"/>
              <a:t>revaporization</a:t>
            </a:r>
            <a:r>
              <a:rPr lang="en-US" sz="1800" b="0" dirty="0"/>
              <a:t> heating at LNG receiving terminals may result in significant water use and discharge streams. </a:t>
            </a:r>
          </a:p>
          <a:p>
            <a:pPr algn="l">
              <a:lnSpc>
                <a:spcPct val="80000"/>
              </a:lnSpc>
            </a:pPr>
            <a:endParaRPr lang="en-US" sz="1800" b="0" dirty="0"/>
          </a:p>
          <a:p>
            <a:pPr>
              <a:lnSpc>
                <a:spcPct val="80000"/>
              </a:lnSpc>
            </a:pPr>
            <a:endParaRPr lang="en-US" sz="2000" b="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533400" y="304800"/>
            <a:ext cx="7924800" cy="5867400"/>
          </a:xfrm>
        </p:spPr>
        <p:txBody>
          <a:bodyPr/>
          <a:lstStyle/>
          <a:p>
            <a:pPr algn="justLow">
              <a:lnSpc>
                <a:spcPct val="80000"/>
              </a:lnSpc>
            </a:pPr>
            <a:r>
              <a:rPr lang="en-US" sz="1900" u="sng" dirty="0"/>
              <a:t>Air emission:-</a:t>
            </a:r>
          </a:p>
          <a:p>
            <a:pPr algn="justLow">
              <a:lnSpc>
                <a:spcPct val="80000"/>
              </a:lnSpc>
            </a:pPr>
            <a:endParaRPr lang="en-US" sz="1700" dirty="0"/>
          </a:p>
          <a:p>
            <a:pPr algn="justLow">
              <a:lnSpc>
                <a:spcPct val="80000"/>
              </a:lnSpc>
            </a:pPr>
            <a:r>
              <a:rPr lang="en-US" sz="1700" b="0" dirty="0"/>
              <a:t>Air emissions (continuous or non-continuous) from LNG facilities include combustion sources for power and heat generation (e.g. for dehydration and liquefaction activities at LNG liquefaction terminals, and </a:t>
            </a:r>
            <a:r>
              <a:rPr lang="en-US" sz="1700" b="0" dirty="0" err="1"/>
              <a:t>regasification</a:t>
            </a:r>
            <a:r>
              <a:rPr lang="en-US" sz="1700" b="0" dirty="0"/>
              <a:t> activities at LNG receiving terminals), in addition to the use of compressors, pumps, and reciprocating engines (e.g. boilers, turbines, and other engines).</a:t>
            </a:r>
          </a:p>
          <a:p>
            <a:pPr algn="justLow">
              <a:lnSpc>
                <a:spcPct val="80000"/>
              </a:lnSpc>
            </a:pPr>
            <a:r>
              <a:rPr lang="en-US" sz="1700" b="0" dirty="0"/>
              <a:t> </a:t>
            </a:r>
          </a:p>
          <a:p>
            <a:pPr algn="l">
              <a:lnSpc>
                <a:spcPct val="80000"/>
              </a:lnSpc>
            </a:pPr>
            <a:r>
              <a:rPr lang="en-US" sz="1700" u="sng" dirty="0"/>
              <a:t>Exhaust Gases:-</a:t>
            </a:r>
            <a:endParaRPr lang="en-US" sz="1700" dirty="0"/>
          </a:p>
          <a:p>
            <a:pPr algn="justLow">
              <a:lnSpc>
                <a:spcPct val="80000"/>
              </a:lnSpc>
            </a:pPr>
            <a:r>
              <a:rPr lang="en-US" sz="1700" b="0" dirty="0"/>
              <a:t>Exhaust gas emissions produced by the combustion of natural gas or liquid hydrocarbons in turbines, boilers, compressors, pumps and other engines for power and heat generation, can be the most significant source of air emissions from LNG facilities. </a:t>
            </a:r>
            <a:endParaRPr lang="en-US" sz="1700" b="0" dirty="0" smtClean="0"/>
          </a:p>
          <a:p>
            <a:pPr algn="justLow">
              <a:lnSpc>
                <a:spcPct val="80000"/>
              </a:lnSpc>
            </a:pPr>
            <a:endParaRPr lang="en-US" sz="1700" b="0" dirty="0"/>
          </a:p>
          <a:p>
            <a:pPr algn="l">
              <a:lnSpc>
                <a:spcPct val="80000"/>
              </a:lnSpc>
            </a:pPr>
            <a:r>
              <a:rPr lang="en-US" sz="1700" u="sng" dirty="0"/>
              <a:t>Waste Management</a:t>
            </a:r>
            <a:r>
              <a:rPr lang="en-US" sz="1700" b="0" u="sng" dirty="0"/>
              <a:t> :-</a:t>
            </a:r>
            <a:endParaRPr lang="en-US" sz="1700" b="0" dirty="0"/>
          </a:p>
          <a:p>
            <a:pPr algn="justLow">
              <a:lnSpc>
                <a:spcPct val="80000"/>
              </a:lnSpc>
            </a:pPr>
            <a:r>
              <a:rPr lang="en-US" sz="1700" b="0" dirty="0"/>
              <a:t>Non-hazardous and hazardous wastes routinely generated at LNG facilities include general office and packaging wastes, waste oils, oil contaminated rags, waste chemicals and  dehydration media (e.g. molecular sieves) and oily sludge from oil water separators, scrap metals, and medical waste, among others.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subTitle" idx="1"/>
          </p:nvPr>
        </p:nvSpPr>
        <p:spPr>
          <a:xfrm>
            <a:off x="609600" y="228600"/>
            <a:ext cx="7696200" cy="6324600"/>
          </a:xfrm>
        </p:spPr>
        <p:txBody>
          <a:bodyPr/>
          <a:lstStyle/>
          <a:p>
            <a:pPr algn="l">
              <a:lnSpc>
                <a:spcPct val="80000"/>
              </a:lnSpc>
            </a:pPr>
            <a:r>
              <a:rPr lang="en-US" sz="2000" u="sng" dirty="0"/>
              <a:t>Noise</a:t>
            </a:r>
            <a:r>
              <a:rPr lang="en-US" sz="2000" u="sng" dirty="0" smtClean="0"/>
              <a:t>:-</a:t>
            </a:r>
          </a:p>
          <a:p>
            <a:pPr algn="l">
              <a:lnSpc>
                <a:spcPct val="80000"/>
              </a:lnSpc>
            </a:pPr>
            <a:endParaRPr lang="en-US" sz="2000" dirty="0"/>
          </a:p>
          <a:p>
            <a:pPr algn="justLow">
              <a:lnSpc>
                <a:spcPct val="80000"/>
              </a:lnSpc>
            </a:pPr>
            <a:r>
              <a:rPr lang="en-US" sz="1800" b="0" dirty="0"/>
              <a:t>The main noise emission sources in LNG facilities include pumps, compressors, generators and drivers, compressor suction / discharge, recycle piping, air dryers, heaters, air coolers at liquefaction facilities, vaporizers used during </a:t>
            </a:r>
            <a:r>
              <a:rPr lang="en-US" sz="1800" b="0" dirty="0" err="1"/>
              <a:t>regasification</a:t>
            </a:r>
            <a:r>
              <a:rPr lang="en-US" sz="1800" b="0" dirty="0"/>
              <a:t>, and general loading / unloading operations of LNG carriers / vessels.</a:t>
            </a:r>
          </a:p>
          <a:p>
            <a:pPr algn="justLow">
              <a:lnSpc>
                <a:spcPct val="80000"/>
              </a:lnSpc>
            </a:pPr>
            <a:endParaRPr lang="en-US" sz="1800" b="0" dirty="0"/>
          </a:p>
          <a:p>
            <a:pPr algn="justLow">
              <a:lnSpc>
                <a:spcPct val="80000"/>
              </a:lnSpc>
            </a:pPr>
            <a:r>
              <a:rPr lang="en-US" sz="1800" b="0" dirty="0"/>
              <a:t>Atmospheric conditions that may affect noise levels include humidity, wind direction, and wind speed. Vegetation such as trees and walls can reduce noise levels. Installation of acoustic insulating barriers can be implemented, where necessary. Maximum allowable log equivalent ambient noise levels that should not be exceeded.</a:t>
            </a:r>
          </a:p>
          <a:p>
            <a:pPr algn="justLow">
              <a:lnSpc>
                <a:spcPct val="80000"/>
              </a:lnSpc>
            </a:pPr>
            <a:endParaRPr lang="en-US" sz="1800" b="0" dirty="0"/>
          </a:p>
          <a:p>
            <a:pPr algn="justLow">
              <a:lnSpc>
                <a:spcPct val="80000"/>
              </a:lnSpc>
            </a:pPr>
            <a:r>
              <a:rPr lang="en-US" sz="2000" u="sng" dirty="0"/>
              <a:t>LNG/LPG Transport:-</a:t>
            </a:r>
            <a:endParaRPr lang="en-US" sz="2000" dirty="0"/>
          </a:p>
          <a:p>
            <a:pPr algn="justLow">
              <a:lnSpc>
                <a:spcPct val="80000"/>
              </a:lnSpc>
            </a:pPr>
            <a:r>
              <a:rPr lang="en-US" sz="1800" b="0" dirty="0"/>
              <a:t>LNG vessel design, construction and operations should comply with international standards and codes relating to hull requirements (e.g. double hulls with separation distances between each layer), cargo containment, pressure / temperature controls, ballast tanks, safety systems, fire protection, crew training, among other issues. </a:t>
            </a:r>
            <a:endParaRPr lang="en-US" sz="1800" b="0" dirty="0" smtClean="0"/>
          </a:p>
          <a:p>
            <a:pPr algn="justLow">
              <a:lnSpc>
                <a:spcPct val="80000"/>
              </a:lnSpc>
            </a:pPr>
            <a:endParaRPr lang="en-US" sz="1800" b="0" dirty="0" smtClean="0"/>
          </a:p>
          <a:p>
            <a:pPr algn="justLow">
              <a:lnSpc>
                <a:spcPct val="80000"/>
              </a:lnSpc>
            </a:pPr>
            <a:r>
              <a:rPr lang="en-US" sz="1800" u="sng" dirty="0" smtClean="0"/>
              <a:t>Security :-</a:t>
            </a:r>
            <a:endParaRPr lang="en-US" sz="1800" dirty="0" smtClean="0"/>
          </a:p>
          <a:p>
            <a:pPr algn="justLow">
              <a:lnSpc>
                <a:spcPct val="90000"/>
              </a:lnSpc>
            </a:pPr>
            <a:r>
              <a:rPr lang="en-US" sz="1800" b="0" dirty="0" smtClean="0"/>
              <a:t>Unauthorized access to facilities</a:t>
            </a:r>
          </a:p>
          <a:p>
            <a:pPr algn="justLow">
              <a:lnSpc>
                <a:spcPct val="80000"/>
              </a:lnSpc>
            </a:pPr>
            <a:endParaRPr lang="en-US" sz="1800" b="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3894" name="Group 134"/>
          <p:cNvGraphicFramePr>
            <a:graphicFrameLocks noGrp="1"/>
          </p:cNvGraphicFramePr>
          <p:nvPr>
            <p:ph/>
          </p:nvPr>
        </p:nvGraphicFramePr>
        <p:xfrm>
          <a:off x="442913" y="103188"/>
          <a:ext cx="8243887" cy="6373813"/>
        </p:xfrm>
        <a:graphic>
          <a:graphicData uri="http://schemas.openxmlformats.org/drawingml/2006/table">
            <a:tbl>
              <a:tblPr/>
              <a:tblGrid>
                <a:gridCol w="1385887"/>
                <a:gridCol w="3352800"/>
                <a:gridCol w="3505200"/>
              </a:tblGrid>
              <a:tr h="817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Liquefied Petroleum Gas-LPG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Liquefied Natural Gas-LNG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Properties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Propane flammable limits in air-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2,2%-9.5%,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Butane flammable limits in air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1.8% -8.4%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Floats and boils on water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Flammable, visible vapour cloud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Vapour approximately 250 times      Volume of liquid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  Flammable limits in air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5.3% -14.0%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  Floats and boils on water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  Flammable, visible vapour cloud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  Vapour approximately 600 times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Volume of liquid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3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Major Hazards of Liquefied Gases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The Major Hazard of liquefied Gases is not in liquefied form-it is the vapour from a release.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The associated heat from a vapour cloud that is subsequently ignited. This could be remote from the point of liquid release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Detonation of a vapour cloud of LPG (has been simulated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Detonation of LNG cloud has not been found to be possible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81000" y="457200"/>
            <a:ext cx="8229600" cy="5715000"/>
          </a:xfrm>
        </p:spPr>
        <p:txBody>
          <a:bodyPr/>
          <a:lstStyle/>
          <a:p>
            <a:pPr>
              <a:lnSpc>
                <a:spcPct val="80000"/>
              </a:lnSpc>
              <a:buNone/>
            </a:pPr>
            <a:r>
              <a:rPr lang="en-US" sz="1800" b="1" u="sng" dirty="0"/>
              <a:t>Health </a:t>
            </a:r>
            <a:r>
              <a:rPr lang="en-US" sz="1800" b="1" u="sng" dirty="0" smtClean="0"/>
              <a:t>:-</a:t>
            </a:r>
            <a:endParaRPr lang="en-US" sz="1800" b="1" dirty="0"/>
          </a:p>
          <a:p>
            <a:pPr>
              <a:lnSpc>
                <a:spcPct val="80000"/>
              </a:lnSpc>
              <a:buNone/>
            </a:pPr>
            <a:r>
              <a:rPr lang="en-US" sz="1800" b="1" u="sng" dirty="0"/>
              <a:t>Toxicity :-</a:t>
            </a:r>
          </a:p>
          <a:p>
            <a:pPr>
              <a:lnSpc>
                <a:spcPct val="80000"/>
              </a:lnSpc>
              <a:buFontTx/>
              <a:buNone/>
            </a:pPr>
            <a:endParaRPr lang="en-US" sz="1800" dirty="0"/>
          </a:p>
          <a:p>
            <a:pPr algn="justLow">
              <a:lnSpc>
                <a:spcPct val="80000"/>
              </a:lnSpc>
            </a:pPr>
            <a:r>
              <a:rPr lang="en-US" sz="1800" dirty="0" smtClean="0"/>
              <a:t>Illness </a:t>
            </a:r>
            <a:r>
              <a:rPr lang="en-US" sz="1800" dirty="0"/>
              <a:t>or in extreme cases, death may occur when a dangerous gas or liquid is breathed, taken orally or absorbed through the skin.</a:t>
            </a:r>
          </a:p>
          <a:p>
            <a:pPr>
              <a:lnSpc>
                <a:spcPct val="80000"/>
              </a:lnSpc>
              <a:buFontTx/>
              <a:buNone/>
            </a:pPr>
            <a:endParaRPr lang="en-US" sz="1800" dirty="0"/>
          </a:p>
          <a:p>
            <a:pPr>
              <a:lnSpc>
                <a:spcPct val="80000"/>
              </a:lnSpc>
              <a:buNone/>
            </a:pPr>
            <a:r>
              <a:rPr lang="en-US" sz="1800" dirty="0"/>
              <a:t>Threshold Limit Value (TLV</a:t>
            </a:r>
            <a:r>
              <a:rPr lang="en-US" sz="1800" dirty="0" smtClean="0"/>
              <a:t>)</a:t>
            </a:r>
          </a:p>
          <a:p>
            <a:pPr>
              <a:lnSpc>
                <a:spcPct val="80000"/>
              </a:lnSpc>
              <a:buNone/>
            </a:pPr>
            <a:endParaRPr lang="en-US" sz="1800" dirty="0"/>
          </a:p>
          <a:p>
            <a:pPr>
              <a:lnSpc>
                <a:spcPct val="80000"/>
              </a:lnSpc>
            </a:pPr>
            <a:r>
              <a:rPr lang="en-US" sz="1800" dirty="0" smtClean="0"/>
              <a:t>The </a:t>
            </a:r>
            <a:r>
              <a:rPr lang="en-US" sz="1800" dirty="0"/>
              <a:t>length of exposure</a:t>
            </a:r>
          </a:p>
          <a:p>
            <a:pPr>
              <a:lnSpc>
                <a:spcPct val="80000"/>
              </a:lnSpc>
            </a:pPr>
            <a:r>
              <a:rPr lang="en-US" sz="1800" dirty="0" smtClean="0"/>
              <a:t>Whether </a:t>
            </a:r>
            <a:r>
              <a:rPr lang="en-US" sz="1800" dirty="0"/>
              <a:t>contact is by inhalation, ingestion or through the skin</a:t>
            </a:r>
          </a:p>
          <a:p>
            <a:pPr>
              <a:lnSpc>
                <a:spcPct val="80000"/>
              </a:lnSpc>
            </a:pPr>
            <a:r>
              <a:rPr lang="en-US" sz="1800" dirty="0" smtClean="0"/>
              <a:t>The </a:t>
            </a:r>
            <a:r>
              <a:rPr lang="en-US" sz="1800" dirty="0"/>
              <a:t>stress of the person and</a:t>
            </a:r>
          </a:p>
          <a:p>
            <a:pPr>
              <a:lnSpc>
                <a:spcPct val="80000"/>
              </a:lnSpc>
            </a:pPr>
            <a:r>
              <a:rPr lang="en-US" sz="1800" dirty="0" smtClean="0"/>
              <a:t>The  </a:t>
            </a:r>
            <a:r>
              <a:rPr lang="en-US" sz="1800" dirty="0"/>
              <a:t>toxicity of the </a:t>
            </a:r>
            <a:r>
              <a:rPr lang="en-US" sz="1800" dirty="0" smtClean="0"/>
              <a:t>product</a:t>
            </a:r>
          </a:p>
          <a:p>
            <a:pPr>
              <a:lnSpc>
                <a:spcPct val="80000"/>
              </a:lnSpc>
              <a:buNone/>
            </a:pPr>
            <a:endParaRPr lang="en-US" sz="1800" dirty="0" smtClean="0"/>
          </a:p>
          <a:p>
            <a:pPr>
              <a:lnSpc>
                <a:spcPct val="80000"/>
              </a:lnSpc>
              <a:buNone/>
            </a:pPr>
            <a:r>
              <a:rPr lang="en-US" sz="2000" b="1" u="sng" dirty="0" smtClean="0"/>
              <a:t>Asphyxia (suffocation) </a:t>
            </a:r>
          </a:p>
          <a:p>
            <a:pPr>
              <a:lnSpc>
                <a:spcPct val="80000"/>
              </a:lnSpc>
            </a:pPr>
            <a:endParaRPr lang="en-US" sz="2000" b="1" u="sng" dirty="0" smtClean="0"/>
          </a:p>
          <a:p>
            <a:pPr algn="justLow">
              <a:lnSpc>
                <a:spcPct val="80000"/>
              </a:lnSpc>
              <a:buNone/>
            </a:pPr>
            <a:r>
              <a:rPr lang="en-US" sz="1800" b="0" dirty="0" smtClean="0"/>
              <a:t>	Oxygen deficiency in an enclosed space can occur with any of the following conditions:-</a:t>
            </a:r>
          </a:p>
          <a:p>
            <a:pPr algn="justLow">
              <a:lnSpc>
                <a:spcPct val="80000"/>
              </a:lnSpc>
            </a:pPr>
            <a:endParaRPr lang="en-US" sz="1800" b="0" dirty="0" smtClean="0"/>
          </a:p>
          <a:p>
            <a:pPr algn="justLow">
              <a:lnSpc>
                <a:spcPct val="80000"/>
              </a:lnSpc>
            </a:pPr>
            <a:r>
              <a:rPr lang="en-US" sz="1800" b="0" dirty="0" smtClean="0"/>
              <a:t>When large quantities of cargo </a:t>
            </a:r>
            <a:r>
              <a:rPr lang="en-US" sz="1800" b="0" dirty="0" err="1" smtClean="0"/>
              <a:t>vapour</a:t>
            </a:r>
            <a:r>
              <a:rPr lang="en-US" sz="1800" b="0" dirty="0" smtClean="0"/>
              <a:t> are present.</a:t>
            </a:r>
          </a:p>
          <a:p>
            <a:pPr algn="justLow">
              <a:lnSpc>
                <a:spcPct val="80000"/>
              </a:lnSpc>
            </a:pPr>
            <a:r>
              <a:rPr lang="en-US" sz="1800" b="0" dirty="0" smtClean="0"/>
              <a:t>When large quantities of inert gas or nitrogen are present </a:t>
            </a:r>
          </a:p>
          <a:p>
            <a:pPr algn="justLow">
              <a:lnSpc>
                <a:spcPct val="80000"/>
              </a:lnSpc>
            </a:pPr>
            <a:r>
              <a:rPr lang="en-US" sz="1800" b="0" dirty="0" smtClean="0"/>
              <a:t>Where rusting of internal tank surfaces has taken place.</a:t>
            </a:r>
          </a:p>
          <a:p>
            <a:pPr>
              <a:lnSpc>
                <a:spcPct val="80000"/>
              </a:lnSpc>
            </a:pPr>
            <a:endParaRPr lang="en-US" sz="1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subTitle" idx="1"/>
          </p:nvPr>
        </p:nvSpPr>
        <p:spPr>
          <a:xfrm>
            <a:off x="990600" y="533400"/>
            <a:ext cx="7162800" cy="5715000"/>
          </a:xfrm>
        </p:spPr>
        <p:txBody>
          <a:bodyPr/>
          <a:lstStyle/>
          <a:p>
            <a:pPr algn="l">
              <a:lnSpc>
                <a:spcPct val="80000"/>
              </a:lnSpc>
            </a:pPr>
            <a:r>
              <a:rPr lang="en-US" sz="1800" u="sng" dirty="0"/>
              <a:t>Anesthesia:-</a:t>
            </a:r>
          </a:p>
          <a:p>
            <a:pPr algn="l">
              <a:lnSpc>
                <a:spcPct val="80000"/>
              </a:lnSpc>
            </a:pPr>
            <a:endParaRPr lang="en-US" sz="1800" dirty="0"/>
          </a:p>
          <a:p>
            <a:pPr algn="justLow">
              <a:lnSpc>
                <a:spcPct val="80000"/>
              </a:lnSpc>
            </a:pPr>
            <a:r>
              <a:rPr lang="en-US" sz="1800" b="0" dirty="0"/>
              <a:t>Inhaling certain </a:t>
            </a:r>
            <a:r>
              <a:rPr lang="en-US" sz="1800" b="0" dirty="0" err="1"/>
              <a:t>Vapour</a:t>
            </a:r>
            <a:r>
              <a:rPr lang="en-US" sz="1800" b="0" dirty="0"/>
              <a:t> (eq. Ethylene Oxide) may cause loss of consciousness due to effect upon the nervous system. </a:t>
            </a:r>
          </a:p>
          <a:p>
            <a:pPr algn="justLow">
              <a:lnSpc>
                <a:spcPct val="80000"/>
              </a:lnSpc>
            </a:pPr>
            <a:endParaRPr lang="en-US" sz="1800" b="0" u="sng" dirty="0"/>
          </a:p>
          <a:p>
            <a:pPr algn="justLow">
              <a:lnSpc>
                <a:spcPct val="80000"/>
              </a:lnSpc>
            </a:pPr>
            <a:r>
              <a:rPr lang="en-US" sz="1800" u="sng" dirty="0"/>
              <a:t>Frost bite:-</a:t>
            </a:r>
          </a:p>
          <a:p>
            <a:pPr algn="justLow">
              <a:lnSpc>
                <a:spcPct val="80000"/>
              </a:lnSpc>
            </a:pPr>
            <a:endParaRPr lang="en-US" sz="1800" dirty="0"/>
          </a:p>
          <a:p>
            <a:pPr algn="justLow">
              <a:lnSpc>
                <a:spcPct val="80000"/>
              </a:lnSpc>
            </a:pPr>
            <a:r>
              <a:rPr lang="en-US" sz="1800" b="0" dirty="0"/>
              <a:t>Many cargoes are either shipped at low temperature or are at low temperature during some stage of Cargo Operations. Direct contact with cold liquid or </a:t>
            </a:r>
            <a:r>
              <a:rPr lang="en-US" sz="1800" b="0" dirty="0" err="1"/>
              <a:t>vapour</a:t>
            </a:r>
            <a:r>
              <a:rPr lang="en-US" sz="1800" b="0" dirty="0"/>
              <a:t> or </a:t>
            </a:r>
            <a:r>
              <a:rPr lang="en-US" sz="1800" b="0" dirty="0" err="1"/>
              <a:t>uninsulated</a:t>
            </a:r>
            <a:r>
              <a:rPr lang="en-US" sz="1800" b="0" dirty="0"/>
              <a:t> pipes and equipment can cause cold burns or frostbite. Inhalation of cold </a:t>
            </a:r>
            <a:r>
              <a:rPr lang="en-US" sz="1800" b="0" dirty="0" err="1"/>
              <a:t>vapour</a:t>
            </a:r>
            <a:r>
              <a:rPr lang="en-US" sz="1800" b="0" dirty="0"/>
              <a:t> can permanently damage certain organs (e.g. Lungs).</a:t>
            </a:r>
          </a:p>
          <a:p>
            <a:pPr algn="justLow">
              <a:lnSpc>
                <a:spcPct val="80000"/>
              </a:lnSpc>
            </a:pPr>
            <a:endParaRPr lang="en-US" sz="1800" b="0" dirty="0"/>
          </a:p>
          <a:p>
            <a:pPr algn="justLow">
              <a:lnSpc>
                <a:spcPct val="80000"/>
              </a:lnSpc>
            </a:pPr>
            <a:r>
              <a:rPr lang="en-US" sz="1800" b="0" dirty="0"/>
              <a:t>Ice or frost may build up on </a:t>
            </a:r>
            <a:r>
              <a:rPr lang="en-US" sz="1800" b="0" dirty="0" err="1"/>
              <a:t>uninsulated</a:t>
            </a:r>
            <a:r>
              <a:rPr lang="en-US" sz="1800" b="0" dirty="0"/>
              <a:t> equipment under certain ambient conditions and this may act as insulation. Under certain conditions, however, little or no frost will form and in such cases contact can be particularly injurious</a:t>
            </a:r>
            <a:r>
              <a:rPr lang="en-US" sz="1800" b="0" dirty="0" smtClean="0"/>
              <a:t>.</a:t>
            </a:r>
          </a:p>
          <a:p>
            <a:pPr algn="justLow">
              <a:lnSpc>
                <a:spcPct val="80000"/>
              </a:lnSpc>
            </a:pPr>
            <a:endParaRPr lang="en-US" sz="1800" b="0" dirty="0"/>
          </a:p>
          <a:p>
            <a:pPr algn="justLow">
              <a:lnSpc>
                <a:spcPct val="80000"/>
              </a:lnSpc>
            </a:pPr>
            <a:r>
              <a:rPr lang="en-US" sz="1800" u="sng" dirty="0" smtClean="0"/>
              <a:t>Chemical Burns :-</a:t>
            </a:r>
          </a:p>
          <a:p>
            <a:pPr algn="justLow">
              <a:lnSpc>
                <a:spcPct val="80000"/>
              </a:lnSpc>
            </a:pPr>
            <a:endParaRPr lang="en-US" sz="1800" dirty="0" smtClean="0"/>
          </a:p>
          <a:p>
            <a:pPr algn="justLow">
              <a:lnSpc>
                <a:spcPct val="80000"/>
              </a:lnSpc>
            </a:pPr>
            <a:r>
              <a:rPr lang="en-US" sz="1800" b="0" dirty="0" smtClean="0"/>
              <a:t>Chemical burns can be caused by ammonia, chlorine, ethylene oxide and propylene oxide. </a:t>
            </a:r>
          </a:p>
          <a:p>
            <a:pPr algn="l">
              <a:lnSpc>
                <a:spcPct val="80000"/>
              </a:lnSpc>
            </a:pPr>
            <a:endParaRPr lang="en-US" sz="1800" b="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subTitle" idx="1"/>
          </p:nvPr>
        </p:nvSpPr>
        <p:spPr>
          <a:xfrm>
            <a:off x="838200" y="533400"/>
            <a:ext cx="7543800" cy="5638800"/>
          </a:xfrm>
        </p:spPr>
        <p:txBody>
          <a:bodyPr/>
          <a:lstStyle/>
          <a:p>
            <a:pPr algn="l">
              <a:lnSpc>
                <a:spcPct val="80000"/>
              </a:lnSpc>
            </a:pPr>
            <a:r>
              <a:rPr lang="en-US" sz="1800" u="sng" dirty="0"/>
              <a:t>Safety :-</a:t>
            </a:r>
            <a:endParaRPr lang="en-US" sz="1800" dirty="0"/>
          </a:p>
          <a:p>
            <a:pPr algn="l">
              <a:lnSpc>
                <a:spcPct val="80000"/>
              </a:lnSpc>
            </a:pPr>
            <a:r>
              <a:rPr lang="en-US" sz="1800" u="sng" dirty="0"/>
              <a:t>Flammability</a:t>
            </a:r>
          </a:p>
          <a:p>
            <a:pPr algn="l">
              <a:lnSpc>
                <a:spcPct val="80000"/>
              </a:lnSpc>
            </a:pPr>
            <a:endParaRPr lang="en-US" sz="1200" dirty="0"/>
          </a:p>
          <a:p>
            <a:pPr algn="justLow">
              <a:lnSpc>
                <a:spcPct val="80000"/>
              </a:lnSpc>
            </a:pPr>
            <a:r>
              <a:rPr lang="en-US" sz="1800" b="0" dirty="0"/>
              <a:t>It is the </a:t>
            </a:r>
            <a:r>
              <a:rPr lang="en-US" sz="1800" b="0" dirty="0" err="1"/>
              <a:t>vapour</a:t>
            </a:r>
            <a:r>
              <a:rPr lang="en-US" sz="1800" b="0" dirty="0"/>
              <a:t> given off by a liquid and not the liquid itself which burns.  A mixture of </a:t>
            </a:r>
            <a:r>
              <a:rPr lang="en-US" sz="1800" b="0" dirty="0" err="1"/>
              <a:t>vapour</a:t>
            </a:r>
            <a:r>
              <a:rPr lang="en-US" sz="1800" b="0" dirty="0"/>
              <a:t> and air lie between two concentrations known as Lower Flammable Limit (LFL) and the Upper Flammable Limit(UFL). The limits vary according to the cargo data sheets. Concentrations below the lower limit (too lean) or above the upper limit (too rich) cannot burn.</a:t>
            </a:r>
          </a:p>
          <a:p>
            <a:pPr algn="justLow">
              <a:lnSpc>
                <a:spcPct val="80000"/>
              </a:lnSpc>
            </a:pPr>
            <a:endParaRPr lang="en-US" sz="1800" b="0" dirty="0"/>
          </a:p>
          <a:p>
            <a:pPr algn="justLow">
              <a:lnSpc>
                <a:spcPct val="80000"/>
              </a:lnSpc>
            </a:pPr>
            <a:r>
              <a:rPr lang="en-US" sz="1800" b="0" dirty="0"/>
              <a:t>A liquid has to be at a temperature above its flash point before it evolves sufficient </a:t>
            </a:r>
            <a:r>
              <a:rPr lang="en-US" sz="1800" b="0" dirty="0" err="1"/>
              <a:t>vapour</a:t>
            </a:r>
            <a:r>
              <a:rPr lang="en-US" sz="1800" b="0" dirty="0"/>
              <a:t> to form a flammable mixture. Many liquefied gas cargoes are flammable, and since they are shipped at temperatures above their flash points flammable mixtures can be formed.</a:t>
            </a:r>
          </a:p>
          <a:p>
            <a:pPr algn="justLow">
              <a:lnSpc>
                <a:spcPct val="80000"/>
              </a:lnSpc>
            </a:pPr>
            <a:endParaRPr lang="en-US" sz="1800" b="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838200" y="304800"/>
            <a:ext cx="7315200" cy="5943600"/>
          </a:xfrm>
        </p:spPr>
        <p:txBody>
          <a:bodyPr/>
          <a:lstStyle/>
          <a:p>
            <a:pPr algn="l">
              <a:lnSpc>
                <a:spcPct val="80000"/>
              </a:lnSpc>
              <a:buClr>
                <a:schemeClr val="tx1"/>
              </a:buClr>
              <a:buFont typeface="Wingdings" pitchFamily="2" charset="2"/>
              <a:buNone/>
            </a:pPr>
            <a:r>
              <a:rPr lang="en-US" sz="1800" u="sng"/>
              <a:t>Protection against sources of ignition :</a:t>
            </a:r>
          </a:p>
          <a:p>
            <a:pPr algn="l">
              <a:lnSpc>
                <a:spcPct val="80000"/>
              </a:lnSpc>
              <a:buClr>
                <a:schemeClr val="tx1"/>
              </a:buClr>
              <a:buFont typeface="Wingdings" pitchFamily="2" charset="2"/>
              <a:buNone/>
            </a:pPr>
            <a:endParaRPr lang="en-US" sz="1700" b="0"/>
          </a:p>
          <a:p>
            <a:pPr algn="l">
              <a:lnSpc>
                <a:spcPct val="80000"/>
              </a:lnSpc>
              <a:buClr>
                <a:schemeClr val="tx1"/>
              </a:buClr>
              <a:buFont typeface="Wingdings" pitchFamily="2" charset="2"/>
              <a:buChar char="§"/>
            </a:pPr>
            <a:r>
              <a:rPr lang="en-US" sz="1700" b="0"/>
              <a:t>   Smoking</a:t>
            </a:r>
          </a:p>
          <a:p>
            <a:pPr algn="l">
              <a:lnSpc>
                <a:spcPct val="80000"/>
              </a:lnSpc>
              <a:buClr>
                <a:schemeClr val="tx1"/>
              </a:buClr>
              <a:buFont typeface="Wingdings" pitchFamily="2" charset="2"/>
              <a:buChar char="§"/>
            </a:pPr>
            <a:r>
              <a:rPr lang="en-US" sz="1700" b="0"/>
              <a:t>   Portable Electrical Equipment</a:t>
            </a:r>
          </a:p>
          <a:p>
            <a:pPr algn="l">
              <a:lnSpc>
                <a:spcPct val="80000"/>
              </a:lnSpc>
              <a:buClr>
                <a:schemeClr val="tx1"/>
              </a:buClr>
              <a:buFont typeface="Wingdings" pitchFamily="2" charset="2"/>
              <a:buChar char="§"/>
            </a:pPr>
            <a:r>
              <a:rPr lang="en-US" sz="1700" b="0"/>
              <a:t>   Communication Equipment in Port</a:t>
            </a:r>
          </a:p>
          <a:p>
            <a:pPr algn="l">
              <a:lnSpc>
                <a:spcPct val="80000"/>
              </a:lnSpc>
              <a:buClr>
                <a:schemeClr val="tx1"/>
              </a:buClr>
              <a:buFont typeface="Wingdings" pitchFamily="2" charset="2"/>
              <a:buChar char="§"/>
            </a:pPr>
            <a:r>
              <a:rPr lang="en-US" sz="1700" b="0"/>
              <a:t>   Use Of tools</a:t>
            </a:r>
          </a:p>
          <a:p>
            <a:pPr algn="l">
              <a:lnSpc>
                <a:spcPct val="80000"/>
              </a:lnSpc>
              <a:buClr>
                <a:schemeClr val="tx1"/>
              </a:buClr>
              <a:buFont typeface="Wingdings" pitchFamily="2" charset="2"/>
              <a:buChar char="§"/>
            </a:pPr>
            <a:r>
              <a:rPr lang="en-US" sz="1700" b="0"/>
              <a:t>   Aluminum Equipment and paint</a:t>
            </a:r>
          </a:p>
          <a:p>
            <a:pPr algn="l">
              <a:lnSpc>
                <a:spcPct val="80000"/>
              </a:lnSpc>
              <a:buClr>
                <a:schemeClr val="tx1"/>
              </a:buClr>
              <a:buFont typeface="Wingdings" pitchFamily="2" charset="2"/>
              <a:buChar char="§"/>
            </a:pPr>
            <a:r>
              <a:rPr lang="en-US" sz="1700" b="0"/>
              <a:t>   Ship/Shore Insulating, Earthing and Bonding</a:t>
            </a:r>
          </a:p>
          <a:p>
            <a:pPr algn="l">
              <a:lnSpc>
                <a:spcPct val="80000"/>
              </a:lnSpc>
              <a:buClr>
                <a:schemeClr val="tx1"/>
              </a:buClr>
              <a:buFont typeface="Wingdings" pitchFamily="2" charset="2"/>
              <a:buChar char="§"/>
            </a:pPr>
            <a:r>
              <a:rPr lang="en-US" sz="1700" b="0"/>
              <a:t>   Auto Ignition</a:t>
            </a:r>
          </a:p>
          <a:p>
            <a:pPr algn="l">
              <a:lnSpc>
                <a:spcPct val="80000"/>
              </a:lnSpc>
              <a:buClr>
                <a:schemeClr val="tx1"/>
              </a:buClr>
              <a:buFont typeface="Wingdings" pitchFamily="2" charset="2"/>
              <a:buChar char="§"/>
            </a:pPr>
            <a:r>
              <a:rPr lang="en-US" sz="1700" b="0"/>
              <a:t>   Spontaneous Combustion</a:t>
            </a:r>
          </a:p>
          <a:p>
            <a:pPr algn="l">
              <a:lnSpc>
                <a:spcPct val="80000"/>
              </a:lnSpc>
              <a:buClr>
                <a:schemeClr val="tx1"/>
              </a:buClr>
              <a:buFont typeface="Wingdings" pitchFamily="2" charset="2"/>
              <a:buChar char="§"/>
            </a:pPr>
            <a:r>
              <a:rPr lang="en-US" sz="1700" b="0"/>
              <a:t>   Hot Work</a:t>
            </a:r>
          </a:p>
          <a:p>
            <a:pPr algn="l">
              <a:lnSpc>
                <a:spcPct val="80000"/>
              </a:lnSpc>
              <a:buClr>
                <a:schemeClr val="tx1"/>
              </a:buClr>
              <a:buFont typeface="Wingdings" pitchFamily="2" charset="2"/>
              <a:buChar char="§"/>
            </a:pPr>
            <a:r>
              <a:rPr lang="en-US" sz="1700" b="0"/>
              <a:t>   Static Electricity</a:t>
            </a:r>
          </a:p>
          <a:p>
            <a:pPr algn="l">
              <a:lnSpc>
                <a:spcPct val="80000"/>
              </a:lnSpc>
              <a:buClr>
                <a:schemeClr val="tx1"/>
              </a:buClr>
              <a:buFont typeface="Wingdings" pitchFamily="2" charset="2"/>
              <a:buNone/>
            </a:pPr>
            <a:endParaRPr lang="en-US" sz="1700" b="0"/>
          </a:p>
          <a:p>
            <a:pPr algn="l">
              <a:lnSpc>
                <a:spcPct val="80000"/>
              </a:lnSpc>
            </a:pPr>
            <a:r>
              <a:rPr lang="en-US" sz="1800" u="sng"/>
              <a:t>Fire-fighting and Fire Protection Equipment</a:t>
            </a:r>
          </a:p>
          <a:p>
            <a:pPr algn="l">
              <a:lnSpc>
                <a:spcPct val="80000"/>
              </a:lnSpc>
            </a:pPr>
            <a:endParaRPr lang="en-US" sz="1800"/>
          </a:p>
          <a:p>
            <a:pPr algn="justLow">
              <a:lnSpc>
                <a:spcPct val="80000"/>
              </a:lnSpc>
            </a:pPr>
            <a:r>
              <a:rPr lang="en-US" sz="1700" b="0"/>
              <a:t>Fire Fighting equipment should always be kept on good order, and should be available for use at all times.</a:t>
            </a:r>
          </a:p>
          <a:p>
            <a:pPr algn="justLow">
              <a:lnSpc>
                <a:spcPct val="80000"/>
              </a:lnSpc>
            </a:pPr>
            <a:r>
              <a:rPr lang="en-US" sz="1700" b="0"/>
              <a:t>Flame Arrestors and Flame Gauge Screens should be maintained in good condition and replaced if they become defective.</a:t>
            </a:r>
          </a:p>
          <a:p>
            <a:pPr algn="justLow">
              <a:lnSpc>
                <a:spcPct val="80000"/>
              </a:lnSpc>
            </a:pPr>
            <a:r>
              <a:rPr lang="en-US" sz="1700" b="0"/>
              <a:t>Inert Gas used in the cargo system (e.g. tanks, hold or interbarrier space) should be checked regularly to ensure that the oxygen concentration is below the required level and that the pressure is above atmosphere. All instruments and equipment in the system should be maintained in good condition.</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type="subTitle" idx="1"/>
          </p:nvPr>
        </p:nvSpPr>
        <p:spPr>
          <a:xfrm>
            <a:off x="990600" y="609600"/>
            <a:ext cx="7239000" cy="5334000"/>
          </a:xfrm>
        </p:spPr>
        <p:txBody>
          <a:bodyPr/>
          <a:lstStyle/>
          <a:p>
            <a:pPr algn="justLow">
              <a:lnSpc>
                <a:spcPct val="80000"/>
              </a:lnSpc>
            </a:pPr>
            <a:r>
              <a:rPr lang="en-US" sz="1700" dirty="0" smtClean="0"/>
              <a:t>B L E V E (Boiling Liquid Expanding </a:t>
            </a:r>
            <a:r>
              <a:rPr lang="en-US" sz="1700" dirty="0" err="1" smtClean="0"/>
              <a:t>Vapour</a:t>
            </a:r>
            <a:r>
              <a:rPr lang="en-US" sz="1700" dirty="0" smtClean="0"/>
              <a:t> Explosion)</a:t>
            </a:r>
          </a:p>
          <a:p>
            <a:pPr algn="justLow">
              <a:lnSpc>
                <a:spcPct val="80000"/>
              </a:lnSpc>
            </a:pPr>
            <a:endParaRPr lang="en-US" sz="1700" b="0" dirty="0"/>
          </a:p>
          <a:p>
            <a:pPr algn="justLow">
              <a:lnSpc>
                <a:spcPct val="80000"/>
              </a:lnSpc>
            </a:pPr>
            <a:r>
              <a:rPr lang="en-US" sz="1700" b="0" dirty="0" smtClean="0"/>
              <a:t>A </a:t>
            </a:r>
            <a:r>
              <a:rPr lang="en-US" sz="1700" b="0" dirty="0"/>
              <a:t>particular destructive form of </a:t>
            </a:r>
            <a:r>
              <a:rPr lang="en-US" sz="1700" b="0" dirty="0" err="1"/>
              <a:t>vapour</a:t>
            </a:r>
            <a:r>
              <a:rPr lang="en-US" sz="1700" b="0" dirty="0"/>
              <a:t> burn, associated with the storage of liquefied Gas in pressurized </a:t>
            </a:r>
            <a:r>
              <a:rPr lang="en-US" sz="1700" b="0" dirty="0" smtClean="0"/>
              <a:t>containers.</a:t>
            </a:r>
            <a:endParaRPr lang="en-US" sz="1700" b="0" dirty="0"/>
          </a:p>
          <a:p>
            <a:pPr algn="justLow">
              <a:lnSpc>
                <a:spcPct val="80000"/>
              </a:lnSpc>
            </a:pPr>
            <a:endParaRPr lang="en-US" sz="1700" b="0" dirty="0"/>
          </a:p>
          <a:p>
            <a:pPr algn="justLow">
              <a:lnSpc>
                <a:spcPct val="80000"/>
              </a:lnSpc>
            </a:pPr>
            <a:r>
              <a:rPr lang="en-US" sz="1700" b="0" dirty="0"/>
              <a:t>when a fire increases the internal tank pressure of the vessels contents and flame impingement reduces its mechanical strength, particularly at those parts of the vessels still non cooled by internal fluid. As a result, the tanks suddenly splits, and pieces of the vessels shell can be thrown a considerable  distance with concave sections such as end caps, being propelled like rockets if they contain liquids. Upon rupture, the sudden decompression produces a blast and the pressure immediately drops. At this time, the liquid temperature is well above its atmospheric boiling point and accordingly it spontaneously boils off, creating large quantities of </a:t>
            </a:r>
            <a:r>
              <a:rPr lang="en-US" sz="1700" b="0" dirty="0" err="1"/>
              <a:t>vapour</a:t>
            </a:r>
            <a:r>
              <a:rPr lang="en-US" sz="1700" b="0" dirty="0"/>
              <a:t> which are thrown upwards along with liquefied droplets.</a:t>
            </a:r>
          </a:p>
          <a:p>
            <a:pPr algn="justLow">
              <a:lnSpc>
                <a:spcPct val="80000"/>
              </a:lnSpc>
            </a:pPr>
            <a:endParaRPr lang="en-US" sz="1700" b="0" dirty="0"/>
          </a:p>
          <a:p>
            <a:pPr algn="justLow">
              <a:lnSpc>
                <a:spcPct val="80000"/>
              </a:lnSpc>
            </a:pPr>
            <a:r>
              <a:rPr lang="en-US" sz="1700" b="0" dirty="0"/>
              <a:t>Where the gas / air mixture is within its flammable limits, it will ignite from the red hot metal or the surrounding  to create a fireball reaching gigantic proportions and the sudden release of gas provides further fuel for the rising fire ball. The rapidly expanding </a:t>
            </a:r>
            <a:r>
              <a:rPr lang="en-US" sz="1700" b="0" dirty="0" err="1"/>
              <a:t>vapour</a:t>
            </a:r>
            <a:r>
              <a:rPr lang="en-US" sz="1700" b="0" dirty="0"/>
              <a:t> produces further blast and intense heat radiation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838200" y="457200"/>
            <a:ext cx="7239000" cy="5638800"/>
          </a:xfrm>
        </p:spPr>
        <p:txBody>
          <a:bodyPr/>
          <a:lstStyle/>
          <a:p>
            <a:pPr algn="justLow">
              <a:lnSpc>
                <a:spcPct val="80000"/>
              </a:lnSpc>
            </a:pPr>
            <a:r>
              <a:rPr lang="en-US" sz="1600" u="sng"/>
              <a:t>Reactivity :-</a:t>
            </a:r>
          </a:p>
          <a:p>
            <a:pPr algn="justLow">
              <a:lnSpc>
                <a:spcPct val="80000"/>
              </a:lnSpc>
            </a:pPr>
            <a:endParaRPr lang="en-US" sz="1600"/>
          </a:p>
          <a:p>
            <a:pPr algn="justLow">
              <a:lnSpc>
                <a:spcPct val="80000"/>
              </a:lnSpc>
            </a:pPr>
            <a:r>
              <a:rPr lang="en-US" sz="1500" b="0" u="sng"/>
              <a:t>With Itself (self reaction)-</a:t>
            </a:r>
            <a:r>
              <a:rPr lang="en-US" sz="1500" b="0"/>
              <a:t> The most common form of self reaction is </a:t>
            </a:r>
            <a:r>
              <a:rPr lang="en-US" sz="1500" b="0" u="sng"/>
              <a:t>polymerization</a:t>
            </a:r>
            <a:r>
              <a:rPr lang="en-US" sz="1500" b="0"/>
              <a:t> which may be initiated by the presence of small quantities of other cargoes or by certain materials. Polymerization normally produces heat which may accelerate the reaction. Such cargoes which self react are to be carried under an inert gas blanket as per Code IMO. Ethylene Oxide, Propylene oxide are the examples.</a:t>
            </a:r>
          </a:p>
          <a:p>
            <a:pPr algn="justLow">
              <a:lnSpc>
                <a:spcPct val="80000"/>
              </a:lnSpc>
            </a:pPr>
            <a:endParaRPr lang="en-US" sz="1500" b="0"/>
          </a:p>
          <a:p>
            <a:pPr algn="justLow">
              <a:lnSpc>
                <a:spcPct val="80000"/>
              </a:lnSpc>
            </a:pPr>
            <a:r>
              <a:rPr lang="en-US" sz="1500" b="0" u="sng"/>
              <a:t>With Air-</a:t>
            </a:r>
            <a:r>
              <a:rPr lang="en-US" sz="1500" b="0"/>
              <a:t> Some cargoes can react with air to form unstable oxygen compounds which could cause an explosion. Ethylene Oxide –reacts in air to form polymers. Air should be excluded from the cargo system before loading, and then excluded by maintaining a positive pressure of inert gas. The IMO Code requires these cargoes to be either inhibited or carried under nitrogen or other inert gas.</a:t>
            </a:r>
          </a:p>
          <a:p>
            <a:pPr algn="justLow">
              <a:lnSpc>
                <a:spcPct val="80000"/>
              </a:lnSpc>
            </a:pPr>
            <a:endParaRPr lang="en-US" sz="1500" b="0"/>
          </a:p>
          <a:p>
            <a:pPr algn="justLow">
              <a:lnSpc>
                <a:spcPct val="80000"/>
              </a:lnSpc>
            </a:pPr>
            <a:r>
              <a:rPr lang="en-US" sz="1500" b="0" u="sng"/>
              <a:t>With water –</a:t>
            </a:r>
            <a:r>
              <a:rPr lang="en-US" sz="1500" b="0"/>
              <a:t> Some cargoes combine with water under certain conditions to produce a substance known as hydrate resembling crushed. Water can come from purge vapours with an incorrect dew point, water in the cargo system or dissolved in the cargo. Hydrates can cause pumps to seize and equipment to malfunction. Anti-freeze if permitted may be used, and nothing whatsoever should be added to any cargo without the shippers permission.</a:t>
            </a:r>
          </a:p>
          <a:p>
            <a:pPr algn="justLow">
              <a:lnSpc>
                <a:spcPct val="80000"/>
              </a:lnSpc>
            </a:pPr>
            <a:endParaRPr lang="en-US" sz="1500" b="0"/>
          </a:p>
          <a:p>
            <a:pPr algn="justLow">
              <a:lnSpc>
                <a:spcPct val="80000"/>
              </a:lnSpc>
            </a:pPr>
            <a:r>
              <a:rPr lang="en-US" sz="1500" b="0"/>
              <a:t>Chemical cargo Ethylene, the addition of inhibitor even one lt./two hundred tonnes could make the cargo commercially valueless.</a:t>
            </a:r>
          </a:p>
          <a:p>
            <a:pPr algn="justLow">
              <a:lnSpc>
                <a:spcPct val="80000"/>
              </a:lnSpc>
            </a:pPr>
            <a:endParaRPr lang="en-US" sz="1500" b="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subTitle" idx="1"/>
          </p:nvPr>
        </p:nvSpPr>
        <p:spPr>
          <a:xfrm>
            <a:off x="914400" y="304800"/>
            <a:ext cx="7239000" cy="6019800"/>
          </a:xfrm>
        </p:spPr>
        <p:txBody>
          <a:bodyPr/>
          <a:lstStyle/>
          <a:p>
            <a:pPr algn="justLow">
              <a:lnSpc>
                <a:spcPct val="80000"/>
              </a:lnSpc>
            </a:pPr>
            <a:r>
              <a:rPr lang="en-US" sz="1800" b="0" u="sng"/>
              <a:t>With Other Cargoes-</a:t>
            </a:r>
            <a:r>
              <a:rPr lang="en-US" sz="1800" b="0"/>
              <a:t> Certain cargoes can react dangerously with one another. They should be prevented from mixing by using separate piping, and vent systems and separate refrigeration equipment for each cargo.</a:t>
            </a:r>
          </a:p>
          <a:p>
            <a:pPr algn="justLow">
              <a:lnSpc>
                <a:spcPct val="80000"/>
              </a:lnSpc>
            </a:pPr>
            <a:endParaRPr lang="en-US" sz="1800" b="0"/>
          </a:p>
          <a:p>
            <a:pPr algn="justLow">
              <a:lnSpc>
                <a:spcPct val="80000"/>
              </a:lnSpc>
            </a:pPr>
            <a:r>
              <a:rPr lang="en-US" sz="1800" b="0"/>
              <a:t>Positive segregation is to be maintained. Data Sheet for each cargo should be consulted to establish whether or not two cargoes will react dangerously. If outgoing cargo &amp; incoming cargo are incompatible, Nitrogen should be used as intermediate atmosphere which is compatible with both of them. </a:t>
            </a:r>
          </a:p>
          <a:p>
            <a:pPr algn="justLow">
              <a:lnSpc>
                <a:spcPct val="80000"/>
              </a:lnSpc>
            </a:pPr>
            <a:endParaRPr lang="en-US" sz="1800" b="0"/>
          </a:p>
          <a:p>
            <a:pPr algn="justLow">
              <a:lnSpc>
                <a:spcPct val="80000"/>
              </a:lnSpc>
            </a:pPr>
            <a:r>
              <a:rPr lang="en-US" sz="1800" b="0" u="sng"/>
              <a:t>With Other Metal and  Materials</a:t>
            </a:r>
            <a:r>
              <a:rPr lang="en-US" sz="1800" b="0"/>
              <a:t>-The data sheet list materials which should not be allowed to come into contact with the cargo. The materials used in the cargo systems must be compatible with the cargoes to be carried and care should be taken that no incompatible materials are used during  maintenance (e.g. gaskets).</a:t>
            </a:r>
          </a:p>
          <a:p>
            <a:pPr algn="justLow">
              <a:lnSpc>
                <a:spcPct val="80000"/>
              </a:lnSpc>
            </a:pPr>
            <a:endParaRPr lang="en-US" sz="1800" b="0"/>
          </a:p>
          <a:p>
            <a:pPr algn="justLow">
              <a:lnSpc>
                <a:spcPct val="80000"/>
              </a:lnSpc>
            </a:pPr>
            <a:r>
              <a:rPr lang="en-US" sz="1800" b="0"/>
              <a:t>Reaction can occur between cargo and purge vapours of poor quality: for instance, inert gas with high CO2 content can cause carbonate formation with ammonia. Reaction can also occur between compressor lubricating oils and some cargoes, resulting in blockage and damage.</a:t>
            </a:r>
          </a:p>
          <a:p>
            <a:pPr algn="l">
              <a:lnSpc>
                <a:spcPct val="80000"/>
              </a:lnSpc>
            </a:pPr>
            <a:endParaRPr lang="en-US" sz="1400" b="0" u="sng"/>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subTitle" idx="1"/>
          </p:nvPr>
        </p:nvSpPr>
        <p:spPr>
          <a:xfrm>
            <a:off x="838200" y="533400"/>
            <a:ext cx="7543800" cy="5715000"/>
          </a:xfrm>
        </p:spPr>
        <p:txBody>
          <a:bodyPr/>
          <a:lstStyle/>
          <a:p>
            <a:pPr algn="l">
              <a:lnSpc>
                <a:spcPct val="80000"/>
              </a:lnSpc>
            </a:pPr>
            <a:r>
              <a:rPr lang="en-US" sz="1600" u="sng"/>
              <a:t>Corrosivity:-</a:t>
            </a:r>
          </a:p>
          <a:p>
            <a:pPr algn="l">
              <a:lnSpc>
                <a:spcPct val="80000"/>
              </a:lnSpc>
            </a:pPr>
            <a:endParaRPr lang="en-US" sz="900"/>
          </a:p>
          <a:p>
            <a:pPr algn="justLow">
              <a:lnSpc>
                <a:spcPct val="80000"/>
              </a:lnSpc>
            </a:pPr>
            <a:r>
              <a:rPr lang="en-US" sz="1400" b="0"/>
              <a:t>Some Cargoes and Inhibitors may be corrosive, and can attack human tissue. Care should be taken to avoid contact. Appropriate data sheet to be referred and protective clothing should  be observed.</a:t>
            </a:r>
          </a:p>
          <a:p>
            <a:pPr algn="l">
              <a:lnSpc>
                <a:spcPct val="80000"/>
              </a:lnSpc>
            </a:pPr>
            <a:endParaRPr lang="en-US" sz="1500" u="sng"/>
          </a:p>
          <a:p>
            <a:pPr algn="l">
              <a:lnSpc>
                <a:spcPct val="80000"/>
              </a:lnSpc>
            </a:pPr>
            <a:r>
              <a:rPr lang="en-US" sz="1500" u="sng"/>
              <a:t>Low temperature effects :-</a:t>
            </a:r>
            <a:endParaRPr lang="en-US" sz="1500"/>
          </a:p>
          <a:p>
            <a:pPr algn="justLow">
              <a:lnSpc>
                <a:spcPct val="80000"/>
              </a:lnSpc>
            </a:pPr>
            <a:r>
              <a:rPr lang="en-US" sz="1500" b="0"/>
              <a:t>As liquefied gas cargoes are often shipped at low temperatures it is important that temperature sensing equipment is well maintained and accurately calibrated.</a:t>
            </a:r>
          </a:p>
          <a:p>
            <a:pPr algn="justLow">
              <a:lnSpc>
                <a:spcPct val="80000"/>
              </a:lnSpc>
            </a:pPr>
            <a:endParaRPr lang="en-US" sz="1500" b="0" u="sng"/>
          </a:p>
          <a:p>
            <a:pPr algn="justLow">
              <a:lnSpc>
                <a:spcPct val="80000"/>
              </a:lnSpc>
            </a:pPr>
            <a:r>
              <a:rPr lang="en-US" sz="1500" u="sng"/>
              <a:t>Brittle  Fracture :-</a:t>
            </a:r>
            <a:endParaRPr lang="en-US" sz="1500"/>
          </a:p>
          <a:p>
            <a:pPr algn="justLow">
              <a:lnSpc>
                <a:spcPct val="80000"/>
              </a:lnSpc>
            </a:pPr>
            <a:r>
              <a:rPr lang="en-US" sz="1500" b="0"/>
              <a:t>Hazards associated with low temperature include Brittle fracture. Most metals and alloys become stronger but less ductile at low temperature (i.e. the tensile and yield strength increase but the material becomes brittle and the impact resistance decreases) because the reduction in temperature changes the materials crystal structure.</a:t>
            </a:r>
          </a:p>
          <a:p>
            <a:pPr algn="justLow">
              <a:lnSpc>
                <a:spcPct val="80000"/>
              </a:lnSpc>
            </a:pPr>
            <a:endParaRPr lang="en-US" sz="1500" b="0"/>
          </a:p>
          <a:p>
            <a:pPr algn="justLow">
              <a:lnSpc>
                <a:spcPct val="80000"/>
              </a:lnSpc>
            </a:pPr>
            <a:r>
              <a:rPr lang="en-US" sz="1500" b="0"/>
              <a:t>Normal ship building steels, rapidly lose their ductility and impact strength below 0</a:t>
            </a:r>
            <a:r>
              <a:rPr lang="en-US" sz="1500" b="0" baseline="30000"/>
              <a:t>0</a:t>
            </a:r>
            <a:r>
              <a:rPr lang="en-US" sz="1500" b="0"/>
              <a:t>C. For this reason, care should be taken to prevent cold cargo from coming into contact with such steels.</a:t>
            </a:r>
          </a:p>
          <a:p>
            <a:pPr algn="justLow">
              <a:lnSpc>
                <a:spcPct val="80000"/>
              </a:lnSpc>
            </a:pPr>
            <a:endParaRPr lang="en-US" sz="1500" b="0"/>
          </a:p>
          <a:p>
            <a:pPr algn="justLow">
              <a:lnSpc>
                <a:spcPct val="80000"/>
              </a:lnSpc>
            </a:pPr>
            <a:r>
              <a:rPr lang="en-US" sz="1500" b="0"/>
              <a:t>However the ductility and impact resistance of materials such as aluminium austenitic and special alloy steel and nickel improve at low temperature and these metals are used where direct contact with cargo at temperature below -55</a:t>
            </a:r>
            <a:r>
              <a:rPr lang="en-US" sz="1500" b="0" baseline="30000"/>
              <a:t>o</a:t>
            </a:r>
            <a:r>
              <a:rPr lang="en-US" sz="1500" b="0"/>
              <a:t>C is involved.</a:t>
            </a:r>
          </a:p>
          <a:p>
            <a:pPr algn="justLow">
              <a:lnSpc>
                <a:spcPct val="80000"/>
              </a:lnSpc>
            </a:pPr>
            <a:endParaRPr lang="en-US" sz="1500" b="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subTitle" idx="1"/>
          </p:nvPr>
        </p:nvSpPr>
        <p:spPr>
          <a:xfrm>
            <a:off x="914400" y="457200"/>
            <a:ext cx="7315200" cy="5562600"/>
          </a:xfrm>
        </p:spPr>
        <p:txBody>
          <a:bodyPr/>
          <a:lstStyle/>
          <a:p>
            <a:pPr algn="l">
              <a:lnSpc>
                <a:spcPct val="80000"/>
              </a:lnSpc>
            </a:pPr>
            <a:endParaRPr lang="en-US" sz="1600" b="0" u="sng" dirty="0"/>
          </a:p>
          <a:p>
            <a:pPr algn="l">
              <a:lnSpc>
                <a:spcPct val="80000"/>
              </a:lnSpc>
            </a:pPr>
            <a:r>
              <a:rPr lang="en-US" sz="1700" u="sng" dirty="0"/>
              <a:t>Spillage :-</a:t>
            </a:r>
            <a:endParaRPr lang="en-US" sz="1700" dirty="0"/>
          </a:p>
          <a:p>
            <a:pPr algn="justLow">
              <a:lnSpc>
                <a:spcPct val="80000"/>
              </a:lnSpc>
            </a:pPr>
            <a:r>
              <a:rPr lang="en-US" sz="1600" b="0" dirty="0"/>
              <a:t>Care should be taken to prevent spillage of low temperature cargo because of the hazard to personnel and the danger of brittle fracture. </a:t>
            </a:r>
          </a:p>
          <a:p>
            <a:pPr algn="l">
              <a:lnSpc>
                <a:spcPct val="80000"/>
              </a:lnSpc>
            </a:pPr>
            <a:endParaRPr lang="en-US" sz="1600" u="sng" dirty="0"/>
          </a:p>
          <a:p>
            <a:pPr algn="l">
              <a:lnSpc>
                <a:spcPct val="80000"/>
              </a:lnSpc>
            </a:pPr>
            <a:r>
              <a:rPr lang="en-US" sz="1600" u="sng" dirty="0"/>
              <a:t>Rollover:-</a:t>
            </a:r>
            <a:endParaRPr lang="en-US" sz="1600" dirty="0"/>
          </a:p>
          <a:p>
            <a:pPr algn="justLow">
              <a:lnSpc>
                <a:spcPct val="80000"/>
              </a:lnSpc>
            </a:pPr>
            <a:r>
              <a:rPr lang="en-US" sz="1600" b="0" dirty="0"/>
              <a:t>Rollover is a spontaneous rapid mixing process which occurs in large tanks as a result of density, inversion. Stratification develops when the liquid large, adjacent to a liquid surface becomes more dense than the layers beneath, due to boil off of lighter fractions from the cargo. This obviously unstable situation relieves itself with a sudden mixing, which the name “roll over” aptly describes. </a:t>
            </a:r>
          </a:p>
          <a:p>
            <a:pPr algn="justLow">
              <a:lnSpc>
                <a:spcPct val="80000"/>
              </a:lnSpc>
            </a:pPr>
            <a:endParaRPr lang="en-US" sz="1600" b="0" dirty="0"/>
          </a:p>
          <a:p>
            <a:pPr algn="justLow">
              <a:lnSpc>
                <a:spcPct val="80000"/>
              </a:lnSpc>
            </a:pPr>
            <a:r>
              <a:rPr lang="en-US" sz="1600" b="0" dirty="0"/>
              <a:t>If the cargo is stored for any length of time and the boil-off is removed, evaporation can cause a slight increase in density and a reduction of temperature more cargoes is returned to one tank.  In such circumstances, rollover may be prevented by returning condensate that is less dense, than the bulk liquid to the top of the tank, and condensate that is denser to the bottom of the tank. This inversion will be accompanied by violent evolution of large quantities of </a:t>
            </a:r>
            <a:r>
              <a:rPr lang="en-US" sz="1600" b="0" dirty="0" err="1"/>
              <a:t>vapour</a:t>
            </a:r>
            <a:r>
              <a:rPr lang="en-US" sz="1600" b="0" dirty="0"/>
              <a:t> and a very real risk of tank overpressure.</a:t>
            </a:r>
          </a:p>
          <a:p>
            <a:pPr>
              <a:lnSpc>
                <a:spcPct val="80000"/>
              </a:lnSpc>
            </a:pPr>
            <a:endParaRPr lang="en-US" sz="1600" b="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type="subTitle" idx="1"/>
          </p:nvPr>
        </p:nvSpPr>
        <p:spPr>
          <a:xfrm>
            <a:off x="1143000" y="609600"/>
            <a:ext cx="6934200" cy="5334000"/>
          </a:xfrm>
        </p:spPr>
        <p:txBody>
          <a:bodyPr/>
          <a:lstStyle/>
          <a:p>
            <a:pPr algn="justLow">
              <a:lnSpc>
                <a:spcPct val="80000"/>
              </a:lnSpc>
            </a:pPr>
            <a:r>
              <a:rPr lang="en-US" sz="1800" b="0" dirty="0"/>
              <a:t>Rollover has been experienced ashore, and may happen on a ship that has been at anchorage for some time. If such circumstances are foreseen the tanks contents should be circulated by the cargo pumps to prevent rollover occurring. </a:t>
            </a:r>
            <a:endParaRPr lang="en-US" sz="1800" b="0" u="sng" dirty="0"/>
          </a:p>
          <a:p>
            <a:pPr algn="justLow">
              <a:lnSpc>
                <a:spcPct val="80000"/>
              </a:lnSpc>
            </a:pPr>
            <a:endParaRPr lang="en-US" sz="1800" b="0" u="sng" dirty="0"/>
          </a:p>
          <a:p>
            <a:pPr algn="justLow">
              <a:lnSpc>
                <a:spcPct val="80000"/>
              </a:lnSpc>
            </a:pPr>
            <a:r>
              <a:rPr lang="en-US" sz="1800" u="sng" dirty="0"/>
              <a:t>Pressure </a:t>
            </a:r>
            <a:r>
              <a:rPr lang="en-US" sz="1800" u="sng" dirty="0" smtClean="0"/>
              <a:t>:-</a:t>
            </a:r>
          </a:p>
          <a:p>
            <a:pPr algn="justLow">
              <a:lnSpc>
                <a:spcPct val="80000"/>
              </a:lnSpc>
            </a:pPr>
            <a:endParaRPr lang="en-US" sz="1800" dirty="0"/>
          </a:p>
          <a:p>
            <a:pPr algn="justLow">
              <a:lnSpc>
                <a:spcPct val="80000"/>
              </a:lnSpc>
            </a:pPr>
            <a:r>
              <a:rPr lang="en-US" sz="1800" b="0" dirty="0"/>
              <a:t>High and Low pressure line failure effects:-</a:t>
            </a:r>
          </a:p>
          <a:p>
            <a:pPr algn="justLow">
              <a:lnSpc>
                <a:spcPct val="80000"/>
              </a:lnSpc>
            </a:pPr>
            <a:endParaRPr lang="en-US" sz="1800" b="0" dirty="0"/>
          </a:p>
          <a:p>
            <a:pPr algn="justLow">
              <a:lnSpc>
                <a:spcPct val="80000"/>
              </a:lnSpc>
            </a:pPr>
            <a:r>
              <a:rPr lang="en-US" sz="1800" b="0" dirty="0"/>
              <a:t>Pressures above or below the design range can damage a system and operating personnel should be fully aware of any pressure limitation for each part of the cargo system; pressures should always be kept between the specified maximum and minimum.</a:t>
            </a:r>
          </a:p>
          <a:p>
            <a:pPr algn="l">
              <a:lnSpc>
                <a:spcPct val="80000"/>
              </a:lnSpc>
            </a:pPr>
            <a:endParaRPr lang="en-US" sz="1800" b="0" dirty="0"/>
          </a:p>
          <a:p>
            <a:pPr algn="l">
              <a:lnSpc>
                <a:spcPct val="80000"/>
              </a:lnSpc>
            </a:pPr>
            <a:r>
              <a:rPr lang="en-US" sz="1800" dirty="0"/>
              <a:t>Pressure Surge :-</a:t>
            </a:r>
          </a:p>
          <a:p>
            <a:pPr algn="justLow">
              <a:lnSpc>
                <a:spcPct val="80000"/>
              </a:lnSpc>
            </a:pPr>
            <a:r>
              <a:rPr lang="en-US" sz="1800" b="0" dirty="0"/>
              <a:t>High surge pressures (shock pressures or ‘liquid hammers’) can be created if valves are opened or shut too quickly, and the  pressure may be sufficient to cause hose or pipeline failure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34" name="Group 54"/>
          <p:cNvGraphicFramePr>
            <a:graphicFrameLocks noGrp="1"/>
          </p:cNvGraphicFramePr>
          <p:nvPr>
            <p:ph type="tbl" idx="1"/>
          </p:nvPr>
        </p:nvGraphicFramePr>
        <p:xfrm>
          <a:off x="457200" y="304800"/>
          <a:ext cx="8229600" cy="6190552"/>
        </p:xfrm>
        <a:graphic>
          <a:graphicData uri="http://schemas.openxmlformats.org/drawingml/2006/table">
            <a:tbl>
              <a:tblPr/>
              <a:tblGrid>
                <a:gridCol w="1676400"/>
                <a:gridCol w="3200400"/>
                <a:gridCol w="33528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Liquefied Petroleum Gas-LPG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Liquefied Natural Gas-LNG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Hazards to the marine environment</a:t>
                      </a:r>
                      <a:r>
                        <a:rPr kumimoji="0" lang="en-US" sz="2800" b="0" i="0" u="none" strike="noStrike" cap="none" normalizeH="0" baseline="0" smtClean="0">
                          <a:ln>
                            <a:noFill/>
                          </a:ln>
                          <a:solidFill>
                            <a:schemeClr val="tx1"/>
                          </a:solidFill>
                          <a:effectLst/>
                          <a:latin typeface="Verdana" pitchFamily="34"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Not a water pollutant-neither toxic nor persistent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Explosion hazard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Acutely lethal effects to marine organisms in the vicinity of underwater explosion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Less of a widespread,  persistent, chronic environmental hazard than a crude oil spill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Contact with cold liquid LNG will damage tissues.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7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Other Hazards of LPG and LNG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BLEVE( Boiling Liquid Expanding Vapour Explosion) occurs when pressurized LPG containment becomes over pressured and fail   catastrophically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Verdana" pitchFamily="34" charset="0"/>
                          <a:cs typeface="Arial" charset="0"/>
                        </a:rPr>
                        <a:t>RPT (Rapid Phase Transition) can occur with LNG when there is mixing with Water in correct proportion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7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Differences-LPG and LNG vapour</a:t>
                      </a:r>
                      <a:r>
                        <a:rPr kumimoji="0" lang="en-US" sz="2800" b="0" i="0" u="none" strike="noStrike" cap="none" normalizeH="0" baseline="0" smtClean="0">
                          <a:ln>
                            <a:noFill/>
                          </a:ln>
                          <a:solidFill>
                            <a:schemeClr val="tx1"/>
                          </a:solidFill>
                          <a:effectLst/>
                          <a:latin typeface="Verdana" pitchFamily="34"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LPG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Vapour cloud is heavier than air, cloud dispersion is at low level and LFL and UFL is reached slowly</a:t>
                      </a:r>
                      <a:r>
                        <a:rPr kumimoji="0" lang="en-US" sz="1600" b="0" i="0" u="none" strike="noStrike" cap="none" normalizeH="0" baseline="0" smtClean="0">
                          <a:ln>
                            <a:noFill/>
                          </a:ln>
                          <a:solidFill>
                            <a:schemeClr val="tx1"/>
                          </a:solidFill>
                          <a:effectLst/>
                          <a:latin typeface="Verdan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LNG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Vapour becomes rapidly (over temperatures of 100</a:t>
                      </a:r>
                      <a:r>
                        <a:rPr kumimoji="0" lang="en-US" sz="1400" b="0" i="0" u="none" strike="noStrike" cap="none" normalizeH="0" baseline="30000" smtClean="0">
                          <a:ln>
                            <a:noFill/>
                          </a:ln>
                          <a:solidFill>
                            <a:schemeClr val="tx1"/>
                          </a:solidFill>
                          <a:effectLst/>
                          <a:latin typeface="Verdana" pitchFamily="34" charset="0"/>
                          <a:cs typeface="Arial" charset="0"/>
                        </a:rPr>
                        <a:t>0</a:t>
                      </a:r>
                      <a:r>
                        <a:rPr kumimoji="0" lang="en-US" sz="1400" b="0" i="0" u="none" strike="noStrike" cap="none" normalizeH="0" baseline="0" smtClean="0">
                          <a:ln>
                            <a:noFill/>
                          </a:ln>
                          <a:solidFill>
                            <a:schemeClr val="tx1"/>
                          </a:solidFill>
                          <a:effectLst/>
                          <a:latin typeface="Verdana" pitchFamily="34" charset="0"/>
                          <a:cs typeface="Arial" charset="0"/>
                        </a:rPr>
                        <a:t>C) lighter than air, increasing cloud dispersion and thus LFL and UFL is reached quickly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type="subTitle" idx="1"/>
          </p:nvPr>
        </p:nvSpPr>
        <p:spPr>
          <a:xfrm>
            <a:off x="990600" y="685800"/>
            <a:ext cx="7467600" cy="5334000"/>
          </a:xfrm>
        </p:spPr>
        <p:txBody>
          <a:bodyPr/>
          <a:lstStyle/>
          <a:p>
            <a:pPr algn="l">
              <a:lnSpc>
                <a:spcPct val="80000"/>
              </a:lnSpc>
            </a:pPr>
            <a:r>
              <a:rPr lang="en-US" sz="2000" u="sng"/>
              <a:t>Cargo Tank Pressures </a:t>
            </a:r>
            <a:r>
              <a:rPr lang="en-US" sz="2000"/>
              <a:t>:-</a:t>
            </a:r>
            <a:r>
              <a:rPr lang="en-US" sz="2000" b="0"/>
              <a:t>  </a:t>
            </a:r>
          </a:p>
          <a:p>
            <a:pPr algn="l">
              <a:lnSpc>
                <a:spcPct val="80000"/>
              </a:lnSpc>
            </a:pPr>
            <a:endParaRPr lang="en-US" sz="1400" b="0"/>
          </a:p>
          <a:p>
            <a:pPr algn="justLow">
              <a:lnSpc>
                <a:spcPct val="80000"/>
              </a:lnSpc>
            </a:pPr>
            <a:r>
              <a:rPr lang="en-US" sz="2000" b="0"/>
              <a:t>Cargo tank pressure should normally be maintained above atmospheric pressure to prevent the ingress of air and the possible formation of flammable mixtures. Positive pressures should be maintained if the tank contains any cargo vapour or inert gas. However, many pressure vessels are designed to withstand vaccum and it is possible to reduce tank pressure below atmospheric without drawing in air, for example during inerting and gas freeing</a:t>
            </a:r>
          </a:p>
          <a:p>
            <a:pPr algn="justLow">
              <a:lnSpc>
                <a:spcPct val="80000"/>
              </a:lnSpc>
            </a:pPr>
            <a:endParaRPr lang="en-US" sz="2000" b="0"/>
          </a:p>
          <a:p>
            <a:pPr algn="l">
              <a:lnSpc>
                <a:spcPct val="80000"/>
              </a:lnSpc>
            </a:pPr>
            <a:r>
              <a:rPr lang="en-US" sz="2000" u="sng"/>
              <a:t>Sloshing</a:t>
            </a:r>
            <a:r>
              <a:rPr lang="en-US" sz="2000"/>
              <a:t>:-</a:t>
            </a:r>
          </a:p>
          <a:p>
            <a:pPr algn="l">
              <a:lnSpc>
                <a:spcPct val="80000"/>
              </a:lnSpc>
            </a:pPr>
            <a:endParaRPr lang="en-US" sz="1400"/>
          </a:p>
          <a:p>
            <a:pPr algn="justLow">
              <a:lnSpc>
                <a:spcPct val="80000"/>
              </a:lnSpc>
            </a:pPr>
            <a:r>
              <a:rPr lang="en-US" sz="2000" b="0"/>
              <a:t>Within a range of tank filling levels, the pitching and rolling of the ship and the liquid free surface can create high impact pressure on the tank surface. This effect is called sloshing and can cause structural damage.  Filling levels within this range must therefore be avoided.</a:t>
            </a:r>
          </a:p>
          <a:p>
            <a:pPr algn="justLow">
              <a:lnSpc>
                <a:spcPct val="80000"/>
              </a:lnSpc>
            </a:pPr>
            <a:endParaRPr lang="en-US" sz="2000" b="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type="subTitle" idx="1"/>
          </p:nvPr>
        </p:nvSpPr>
        <p:spPr>
          <a:xfrm>
            <a:off x="914400" y="685800"/>
            <a:ext cx="7391400" cy="5486400"/>
          </a:xfrm>
        </p:spPr>
        <p:txBody>
          <a:bodyPr/>
          <a:lstStyle/>
          <a:p>
            <a:pPr algn="l">
              <a:lnSpc>
                <a:spcPct val="80000"/>
              </a:lnSpc>
            </a:pPr>
            <a:r>
              <a:rPr lang="en-US" sz="2400" u="sng"/>
              <a:t>Cargo Heat Exchangers</a:t>
            </a:r>
            <a:r>
              <a:rPr lang="en-US" sz="2400"/>
              <a:t> :-</a:t>
            </a:r>
          </a:p>
          <a:p>
            <a:pPr algn="l">
              <a:lnSpc>
                <a:spcPct val="80000"/>
              </a:lnSpc>
            </a:pPr>
            <a:endParaRPr lang="en-US" sz="1800"/>
          </a:p>
          <a:p>
            <a:pPr algn="justLow">
              <a:lnSpc>
                <a:spcPct val="80000"/>
              </a:lnSpc>
            </a:pPr>
            <a:r>
              <a:rPr lang="en-US" sz="2000" b="0"/>
              <a:t>Heat Exchangers should be pressure tested prior to use. This is especially important after a long period of idleness and before a ship is delivered on time charter. In addition to testing the tubes for tightness, the seawater low temperature cut-out must be tested to ensure that the cargo inlet valve to the heater closes, thereby avoiding damage to the tubes from freezing should the outlet temperature of the seawater fall below 5 degree centigrade.</a:t>
            </a:r>
          </a:p>
          <a:p>
            <a:pPr algn="l">
              <a:lnSpc>
                <a:spcPct val="80000"/>
              </a:lnSpc>
            </a:pPr>
            <a:endParaRPr lang="en-US" sz="1800" b="0"/>
          </a:p>
          <a:p>
            <a:pPr algn="l">
              <a:lnSpc>
                <a:spcPct val="80000"/>
              </a:lnSpc>
            </a:pPr>
            <a:r>
              <a:rPr lang="en-US" sz="2000" b="0"/>
              <a:t>In use, seawater flow through the heater must be established before product flow commences. </a:t>
            </a:r>
          </a:p>
          <a:p>
            <a:pPr algn="l">
              <a:lnSpc>
                <a:spcPct val="80000"/>
              </a:lnSpc>
            </a:pPr>
            <a:endParaRPr lang="en-US" sz="1800" b="0"/>
          </a:p>
          <a:p>
            <a:pPr algn="l">
              <a:lnSpc>
                <a:spcPct val="80000"/>
              </a:lnSpc>
            </a:pPr>
            <a:r>
              <a:rPr lang="en-US" sz="2400" u="sng"/>
              <a:t>Pressure Relief Valve</a:t>
            </a:r>
            <a:r>
              <a:rPr lang="en-US" sz="2400"/>
              <a:t>:-</a:t>
            </a:r>
          </a:p>
          <a:p>
            <a:pPr algn="l">
              <a:lnSpc>
                <a:spcPct val="80000"/>
              </a:lnSpc>
            </a:pPr>
            <a:endParaRPr lang="en-US" sz="1400"/>
          </a:p>
          <a:p>
            <a:pPr algn="l">
              <a:lnSpc>
                <a:spcPct val="80000"/>
              </a:lnSpc>
            </a:pPr>
            <a:r>
              <a:rPr lang="en-US" sz="2000" b="0"/>
              <a:t>Pressure Relief Valves depend on accurate setting of opening and closing pressures for effective operation.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p:cNvSpPr>
            <a:spLocks noGrp="1" noChangeArrowheads="1"/>
          </p:cNvSpPr>
          <p:nvPr>
            <p:ph type="body" idx="1"/>
          </p:nvPr>
        </p:nvSpPr>
        <p:spPr>
          <a:xfrm>
            <a:off x="228600" y="228600"/>
            <a:ext cx="8686800" cy="6400800"/>
          </a:xfrm>
        </p:spPr>
        <p:txBody>
          <a:bodyPr/>
          <a:lstStyle/>
          <a:p>
            <a:pPr>
              <a:buFontTx/>
              <a:buNone/>
            </a:pPr>
            <a:endParaRPr lang="en-US" sz="2400" b="1" u="sng" dirty="0" smtClean="0"/>
          </a:p>
          <a:p>
            <a:pPr>
              <a:buFontTx/>
              <a:buNone/>
            </a:pPr>
            <a:r>
              <a:rPr lang="en-US" sz="2400" b="1" u="sng" dirty="0" smtClean="0"/>
              <a:t>Hazard</a:t>
            </a:r>
            <a:endParaRPr lang="en-US" sz="2400" dirty="0"/>
          </a:p>
          <a:p>
            <a:pPr algn="just">
              <a:buFontTx/>
              <a:buNone/>
            </a:pPr>
            <a:r>
              <a:rPr lang="en-US" sz="2400" dirty="0"/>
              <a:t>   </a:t>
            </a:r>
            <a:endParaRPr lang="en-US" sz="2400" dirty="0" smtClean="0"/>
          </a:p>
          <a:p>
            <a:pPr algn="just">
              <a:buFontTx/>
              <a:buNone/>
            </a:pPr>
            <a:r>
              <a:rPr lang="en-US" sz="2400" dirty="0"/>
              <a:t>	</a:t>
            </a:r>
            <a:r>
              <a:rPr lang="en-US" sz="2400" dirty="0" smtClean="0"/>
              <a:t>A hazard </a:t>
            </a:r>
            <a:r>
              <a:rPr lang="en-US" sz="2400" dirty="0"/>
              <a:t>is a physical situation which has the potential to cause harm. The assessment of a hazard includes the identification of    both the   undesirable situation and its potential consequences</a:t>
            </a:r>
            <a:r>
              <a:rPr lang="en-US" sz="2400" dirty="0" smtClean="0"/>
              <a:t>.</a:t>
            </a:r>
          </a:p>
          <a:p>
            <a:pPr algn="just">
              <a:buFontTx/>
              <a:buNone/>
            </a:pPr>
            <a:endParaRPr lang="en-US" sz="2400" dirty="0"/>
          </a:p>
          <a:p>
            <a:pPr>
              <a:buFontTx/>
              <a:buNone/>
            </a:pPr>
            <a:r>
              <a:rPr lang="en-US" sz="2400" b="1" u="sng" dirty="0" smtClean="0"/>
              <a:t>Risk</a:t>
            </a:r>
          </a:p>
          <a:p>
            <a:pPr>
              <a:buFontTx/>
              <a:buNone/>
            </a:pPr>
            <a:endParaRPr lang="en-US" sz="2400" dirty="0"/>
          </a:p>
          <a:p>
            <a:pPr algn="just">
              <a:buFontTx/>
              <a:buNone/>
            </a:pPr>
            <a:r>
              <a:rPr lang="en-US" sz="2400" dirty="0"/>
              <a:t>  </a:t>
            </a:r>
            <a:r>
              <a:rPr lang="en-US" sz="2400" dirty="0" smtClean="0"/>
              <a:t>	Risk </a:t>
            </a:r>
            <a:r>
              <a:rPr lang="en-US" sz="2400" dirty="0"/>
              <a:t>is the probability of hazard that may be realized in a given span of time, or the probability that a person or a group of persons, as a result of the hazard occurring may suffer a specified level of injury in a given time span.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a:xfrm>
            <a:off x="685800" y="381000"/>
            <a:ext cx="7848600" cy="5867400"/>
          </a:xfrm>
        </p:spPr>
        <p:txBody>
          <a:bodyPr/>
          <a:lstStyle/>
          <a:p>
            <a:pPr algn="l">
              <a:lnSpc>
                <a:spcPct val="80000"/>
              </a:lnSpc>
            </a:pPr>
            <a:r>
              <a:rPr lang="en-US" sz="1600" dirty="0"/>
              <a:t>CONSEQUENCES OF CERTAIN TYPES OF ACCIDENT</a:t>
            </a:r>
          </a:p>
          <a:p>
            <a:pPr algn="l">
              <a:lnSpc>
                <a:spcPct val="80000"/>
              </a:lnSpc>
            </a:pPr>
            <a:endParaRPr lang="en-US" sz="1600" dirty="0"/>
          </a:p>
          <a:p>
            <a:pPr algn="justLow">
              <a:lnSpc>
                <a:spcPct val="80000"/>
              </a:lnSpc>
            </a:pPr>
            <a:endParaRPr lang="en-US" sz="1600" b="0" dirty="0"/>
          </a:p>
          <a:p>
            <a:pPr algn="justLow">
              <a:lnSpc>
                <a:spcPct val="80000"/>
              </a:lnSpc>
            </a:pPr>
            <a:r>
              <a:rPr lang="en-US" sz="1600" b="0" dirty="0"/>
              <a:t>LNG and refrigerated LPG, as discussed are described as boiling liquids. They  are stored at temperatures a few degrees above their boiling point, where their </a:t>
            </a:r>
            <a:r>
              <a:rPr lang="en-US" sz="1600" b="0" dirty="0" err="1"/>
              <a:t>vapour</a:t>
            </a:r>
            <a:r>
              <a:rPr lang="en-US" sz="1600" b="0" dirty="0"/>
              <a:t> pressure is slightly above that of ambient air pressure. If a release takes place to the atmosphere any of  the following could occur simultaneously:</a:t>
            </a:r>
          </a:p>
          <a:p>
            <a:pPr algn="l">
              <a:lnSpc>
                <a:spcPct val="80000"/>
              </a:lnSpc>
            </a:pPr>
            <a:endParaRPr lang="en-US" sz="1600" b="0" dirty="0"/>
          </a:p>
          <a:p>
            <a:pPr algn="l">
              <a:lnSpc>
                <a:spcPct val="80000"/>
              </a:lnSpc>
            </a:pPr>
            <a:r>
              <a:rPr lang="en-US" sz="1600" b="0" dirty="0"/>
              <a:t>-   Outflow of liquid into the surrounding environment</a:t>
            </a:r>
          </a:p>
          <a:p>
            <a:pPr algn="l">
              <a:lnSpc>
                <a:spcPct val="80000"/>
              </a:lnSpc>
            </a:pPr>
            <a:r>
              <a:rPr lang="en-US" sz="1600" b="0" dirty="0"/>
              <a:t>-   Liquid spreading on the substrate to form a pool</a:t>
            </a:r>
          </a:p>
          <a:p>
            <a:pPr algn="l">
              <a:lnSpc>
                <a:spcPct val="80000"/>
              </a:lnSpc>
            </a:pPr>
            <a:r>
              <a:rPr lang="en-US" sz="1600" b="0" dirty="0"/>
              <a:t>-   Evaporation or boiling to give a </a:t>
            </a:r>
            <a:r>
              <a:rPr lang="en-US" sz="1600" b="0" dirty="0" err="1"/>
              <a:t>vapour</a:t>
            </a:r>
            <a:r>
              <a:rPr lang="en-US" sz="1600" b="0" dirty="0"/>
              <a:t> which is heavier than air above</a:t>
            </a:r>
          </a:p>
          <a:p>
            <a:pPr algn="l">
              <a:lnSpc>
                <a:spcPct val="80000"/>
              </a:lnSpc>
            </a:pPr>
            <a:r>
              <a:rPr lang="en-US" sz="1600" b="0" dirty="0"/>
              <a:t>     the pool due to its temperature and /or its molecular weight.</a:t>
            </a:r>
          </a:p>
          <a:p>
            <a:pPr algn="l">
              <a:lnSpc>
                <a:spcPct val="80000"/>
              </a:lnSpc>
            </a:pPr>
            <a:r>
              <a:rPr lang="en-US" sz="1600" b="0" dirty="0"/>
              <a:t>-   Dispersion of the Gas by the Wind and its subsequent dilution </a:t>
            </a:r>
            <a:r>
              <a:rPr lang="en-US" sz="1600" b="0" dirty="0" err="1"/>
              <a:t>withair</a:t>
            </a:r>
            <a:r>
              <a:rPr lang="en-US" sz="1600" b="0" dirty="0"/>
              <a:t>.</a:t>
            </a:r>
          </a:p>
          <a:p>
            <a:pPr algn="l">
              <a:lnSpc>
                <a:spcPct val="80000"/>
              </a:lnSpc>
            </a:pPr>
            <a:endParaRPr lang="en-US" sz="1600" b="0" dirty="0"/>
          </a:p>
          <a:p>
            <a:pPr algn="l">
              <a:lnSpc>
                <a:spcPct val="80000"/>
              </a:lnSpc>
            </a:pPr>
            <a:endParaRPr lang="en-US" sz="1600" b="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type="subTitle" idx="1"/>
          </p:nvPr>
        </p:nvSpPr>
        <p:spPr>
          <a:xfrm>
            <a:off x="685800" y="304800"/>
            <a:ext cx="7772400" cy="5943600"/>
          </a:xfrm>
        </p:spPr>
        <p:txBody>
          <a:bodyPr/>
          <a:lstStyle/>
          <a:p>
            <a:pPr algn="l">
              <a:lnSpc>
                <a:spcPct val="80000"/>
              </a:lnSpc>
            </a:pPr>
            <a:r>
              <a:rPr lang="en-US" sz="1600"/>
              <a:t> </a:t>
            </a:r>
            <a:r>
              <a:rPr lang="en-US" sz="1800" u="sng"/>
              <a:t>CONCLUSION</a:t>
            </a:r>
            <a:endParaRPr lang="en-US" sz="1800"/>
          </a:p>
          <a:p>
            <a:pPr algn="justLow">
              <a:lnSpc>
                <a:spcPct val="80000"/>
              </a:lnSpc>
            </a:pPr>
            <a:endParaRPr lang="en-US" sz="1200"/>
          </a:p>
          <a:p>
            <a:pPr algn="justLow">
              <a:lnSpc>
                <a:spcPct val="80000"/>
              </a:lnSpc>
            </a:pPr>
            <a:r>
              <a:rPr lang="en-US" sz="1400" b="0"/>
              <a:t>The LNG shipping industry has an exceptional safety record. Since the first cargoes of LNG were shipped on a regular commercial basis in 1964, over 35,000 shipments have been made without a single incident of LNG being lost through a leak or failure of a ship's tanks.</a:t>
            </a:r>
          </a:p>
          <a:p>
            <a:pPr>
              <a:lnSpc>
                <a:spcPct val="80000"/>
              </a:lnSpc>
            </a:pPr>
            <a:endParaRPr lang="en-US" sz="900" b="0"/>
          </a:p>
          <a:p>
            <a:pPr algn="l">
              <a:lnSpc>
                <a:spcPct val="80000"/>
              </a:lnSpc>
            </a:pPr>
            <a:r>
              <a:rPr lang="en-US" sz="1400" b="0"/>
              <a:t>This excellent safety record is not down to luck but due to several reasons:-</a:t>
            </a:r>
          </a:p>
          <a:p>
            <a:pPr algn="just">
              <a:lnSpc>
                <a:spcPct val="80000"/>
              </a:lnSpc>
            </a:pPr>
            <a:endParaRPr lang="en-US" sz="900" b="0"/>
          </a:p>
          <a:p>
            <a:pPr algn="just">
              <a:lnSpc>
                <a:spcPct val="80000"/>
              </a:lnSpc>
            </a:pPr>
            <a:r>
              <a:rPr lang="en-US" sz="1400" b="0"/>
              <a:t>The sophisticated design of gas tankers is of a methodical safety based design with known risks assessed and the design made accordingly in order to reduce the risks to an acceptable level.</a:t>
            </a:r>
          </a:p>
          <a:p>
            <a:pPr algn="just">
              <a:lnSpc>
                <a:spcPct val="80000"/>
              </a:lnSpc>
            </a:pPr>
            <a:endParaRPr lang="en-US" sz="900" b="0"/>
          </a:p>
          <a:p>
            <a:pPr algn="just">
              <a:lnSpc>
                <a:spcPct val="80000"/>
              </a:lnSpc>
            </a:pPr>
            <a:r>
              <a:rPr lang="en-US" sz="1400" b="0"/>
              <a:t>LNG tankers have traditionally been built for projects, trading back and forth from the same load and discharge ports for many years. The ports and the crews become familiar with each other and the operation at each and becomes a matter of routine and the vessels are designed to be compatible with the project terminals.</a:t>
            </a:r>
          </a:p>
          <a:p>
            <a:pPr algn="just">
              <a:lnSpc>
                <a:spcPct val="80000"/>
              </a:lnSpc>
            </a:pPr>
            <a:endParaRPr lang="en-US" sz="900" b="0"/>
          </a:p>
          <a:p>
            <a:pPr algn="just">
              <a:lnSpc>
                <a:spcPct val="80000"/>
              </a:lnSpc>
            </a:pPr>
            <a:r>
              <a:rPr lang="en-US" sz="1400" b="0"/>
              <a:t>LNG/LPG crews are very experienced and have many years service prior to taking up senior positions such as master and chief engineer.</a:t>
            </a:r>
          </a:p>
          <a:p>
            <a:pPr algn="just">
              <a:lnSpc>
                <a:spcPct val="80000"/>
              </a:lnSpc>
            </a:pPr>
            <a:endParaRPr lang="en-US" sz="900" b="0"/>
          </a:p>
          <a:p>
            <a:pPr algn="just">
              <a:lnSpc>
                <a:spcPct val="80000"/>
              </a:lnSpc>
            </a:pPr>
            <a:r>
              <a:rPr lang="en-US" sz="1400" b="0"/>
              <a:t>The LNG industry has had a number of core players who have consulted with each other and shared technical information.</a:t>
            </a:r>
          </a:p>
          <a:p>
            <a:pPr algn="just">
              <a:lnSpc>
                <a:spcPct val="80000"/>
              </a:lnSpc>
            </a:pPr>
            <a:endParaRPr lang="en-US" sz="900" b="0"/>
          </a:p>
          <a:p>
            <a:pPr algn="just">
              <a:lnSpc>
                <a:spcPct val="80000"/>
              </a:lnSpc>
            </a:pPr>
            <a:r>
              <a:rPr lang="en-US" sz="1400" b="0"/>
              <a:t>The design technologies were fairly standard with just a handful being employed for the whole LNG fleet.</a:t>
            </a:r>
          </a:p>
          <a:p>
            <a:pPr algn="just">
              <a:lnSpc>
                <a:spcPct val="80000"/>
              </a:lnSpc>
            </a:pPr>
            <a:endParaRPr lang="en-US" sz="900" b="0"/>
          </a:p>
          <a:p>
            <a:pPr algn="just">
              <a:lnSpc>
                <a:spcPct val="80000"/>
              </a:lnSpc>
            </a:pPr>
            <a:r>
              <a:rPr lang="en-US" sz="1400" b="0"/>
              <a:t>The number of shipyards which constructed liquefied gas tankers were limited in number but all highly experienced.</a:t>
            </a:r>
          </a:p>
          <a:p>
            <a:pPr algn="just">
              <a:lnSpc>
                <a:spcPct val="80000"/>
              </a:lnSpc>
            </a:pPr>
            <a:endParaRPr lang="en-US" sz="1400" b="0"/>
          </a:p>
          <a:p>
            <a:pPr algn="just">
              <a:lnSpc>
                <a:spcPct val="80000"/>
              </a:lnSpc>
            </a:pPr>
            <a:endParaRPr lang="en-US" sz="1400" b="0"/>
          </a:p>
          <a:p>
            <a:pPr algn="justLow">
              <a:lnSpc>
                <a:spcPct val="80000"/>
              </a:lnSpc>
            </a:pPr>
            <a:endParaRPr lang="en-US" sz="500" b="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type="subTitle" idx="1"/>
          </p:nvPr>
        </p:nvSpPr>
        <p:spPr>
          <a:xfrm>
            <a:off x="838200" y="533400"/>
            <a:ext cx="7467600" cy="5181600"/>
          </a:xfrm>
        </p:spPr>
        <p:txBody>
          <a:bodyPr/>
          <a:lstStyle/>
          <a:p>
            <a:pPr algn="l">
              <a:lnSpc>
                <a:spcPct val="80000"/>
              </a:lnSpc>
            </a:pPr>
            <a:r>
              <a:rPr lang="en-US" sz="1800" u="sng"/>
              <a:t>Annex - I</a:t>
            </a:r>
          </a:p>
          <a:p>
            <a:pPr algn="l">
              <a:lnSpc>
                <a:spcPct val="80000"/>
              </a:lnSpc>
            </a:pPr>
            <a:r>
              <a:rPr lang="en-US" sz="1800" u="sng"/>
              <a:t>Uniqueness of LNG Trade -  also gives Safer LNG Ships </a:t>
            </a:r>
            <a:endParaRPr lang="en-US" sz="1800"/>
          </a:p>
          <a:p>
            <a:pPr algn="justLow">
              <a:lnSpc>
                <a:spcPct val="80000"/>
              </a:lnSpc>
            </a:pPr>
            <a:endParaRPr lang="en-US" sz="1800"/>
          </a:p>
          <a:p>
            <a:pPr algn="justLow">
              <a:lnSpc>
                <a:spcPct val="80000"/>
              </a:lnSpc>
            </a:pPr>
            <a:r>
              <a:rPr lang="en-US" sz="1700" b="0"/>
              <a:t>In the case of LNG Shipping, the Ship/ Shore interface is excellent. It has happened because of many reasons. Due to the high capital cost of building an LNG tanker, the industry was dominated by long term contracts before the vessel keel was laid where buyer, seller, and supplier were all partners in the project and all committed for success. These vessels are traded back and forth from the same load port and the same one or two discharge ports over a period 25 years (long contracts). The Core players in the LNG industry were all the same handful of experienced entities who regularly consult with each other and share technical information either directly or through SIGTTO.</a:t>
            </a:r>
          </a:p>
          <a:p>
            <a:pPr algn="justLow">
              <a:lnSpc>
                <a:spcPct val="80000"/>
              </a:lnSpc>
            </a:pPr>
            <a:endParaRPr lang="en-US" sz="1700" b="0"/>
          </a:p>
          <a:p>
            <a:pPr algn="justLow">
              <a:lnSpc>
                <a:spcPct val="80000"/>
              </a:lnSpc>
            </a:pPr>
            <a:r>
              <a:rPr lang="en-US" sz="1700" b="0"/>
              <a:t>Petronet LNG Limited-A Premier Company formed by Government of India to set up LNG terminals in the country. It is a Joint Venture Company promoted by GAIL( India ), ONGC, IOC, BPCL with authorized capital of  Rs 1200 Crore ( 50 % equity).Gaz de France (GdF),the French national gas company holds 10% equity, ADB 5.2% and balance equity-public.</a:t>
            </a:r>
          </a:p>
          <a:p>
            <a:pPr algn="justLow">
              <a:lnSpc>
                <a:spcPct val="80000"/>
              </a:lnSpc>
            </a:pPr>
            <a:endParaRPr lang="en-US" sz="1700" b="0"/>
          </a:p>
          <a:p>
            <a:pPr algn="justLow">
              <a:lnSpc>
                <a:spcPct val="80000"/>
              </a:lnSpc>
            </a:pPr>
            <a:endParaRPr lang="en-US" sz="1700" b="0"/>
          </a:p>
          <a:p>
            <a:pPr algn="justLow">
              <a:lnSpc>
                <a:spcPct val="80000"/>
              </a:lnSpc>
            </a:pPr>
            <a:endParaRPr lang="en-US" sz="16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subTitle" idx="1"/>
          </p:nvPr>
        </p:nvSpPr>
        <p:spPr>
          <a:xfrm>
            <a:off x="685800" y="838200"/>
            <a:ext cx="7391400" cy="3429000"/>
          </a:xfrm>
        </p:spPr>
        <p:txBody>
          <a:bodyPr/>
          <a:lstStyle/>
          <a:p>
            <a:pPr algn="justLow">
              <a:lnSpc>
                <a:spcPct val="80000"/>
              </a:lnSpc>
            </a:pPr>
            <a:r>
              <a:rPr lang="en-US" sz="2400" b="0"/>
              <a:t>The Shipping Company of India (A Government of India undertaking) LNG Tankers –Disha is being operated by Mitsui O.S.K.Lines ltd.,</a:t>
            </a:r>
          </a:p>
          <a:p>
            <a:pPr algn="justLow">
              <a:lnSpc>
                <a:spcPct val="80000"/>
              </a:lnSpc>
            </a:pPr>
            <a:endParaRPr lang="en-US" sz="2400" b="0"/>
          </a:p>
          <a:p>
            <a:pPr algn="justLow">
              <a:lnSpc>
                <a:spcPct val="80000"/>
              </a:lnSpc>
            </a:pPr>
            <a:r>
              <a:rPr lang="en-US" sz="2400" b="0"/>
              <a:t>Japan, and other LNG Tanker –Rahi is being operated &amp; managed by Nikkon Yusen Kabushiki Kaisha line, Japan. These two LNG Ships load at Qatar, and discharge at Dahej in Gujarat State under long term time charter.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304800"/>
            <a:ext cx="8243888" cy="381000"/>
          </a:xfrm>
        </p:spPr>
        <p:txBody>
          <a:bodyPr/>
          <a:lstStyle/>
          <a:p>
            <a:r>
              <a:rPr lang="en-US" sz="2800"/>
              <a:t>PRISMATIC CARGO TANK</a:t>
            </a:r>
          </a:p>
        </p:txBody>
      </p:sp>
      <p:pic>
        <p:nvPicPr>
          <p:cNvPr id="303108" name="Picture 4" descr="DSC00651"/>
          <p:cNvPicPr>
            <a:picLocks noGrp="1" noChangeAspect="1" noChangeArrowheads="1"/>
          </p:cNvPicPr>
          <p:nvPr>
            <p:ph idx="1"/>
          </p:nvPr>
        </p:nvPicPr>
        <p:blipFill>
          <a:blip r:embed="rId2"/>
          <a:srcRect/>
          <a:stretch>
            <a:fillRect/>
          </a:stretch>
        </p:blipFill>
        <p:spPr>
          <a:xfrm>
            <a:off x="685800" y="990600"/>
            <a:ext cx="7772400" cy="53340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442913" y="103188"/>
            <a:ext cx="8243887" cy="430212"/>
          </a:xfrm>
        </p:spPr>
        <p:txBody>
          <a:bodyPr/>
          <a:lstStyle/>
          <a:p>
            <a:r>
              <a:rPr lang="en-US" sz="2800"/>
              <a:t>MODEL OF S.S. DISHA</a:t>
            </a:r>
          </a:p>
        </p:txBody>
      </p:sp>
      <p:pic>
        <p:nvPicPr>
          <p:cNvPr id="304132" name="Picture 4" descr="DSC00652"/>
          <p:cNvPicPr>
            <a:picLocks noGrp="1" noChangeAspect="1" noChangeArrowheads="1"/>
          </p:cNvPicPr>
          <p:nvPr>
            <p:ph idx="1"/>
          </p:nvPr>
        </p:nvPicPr>
        <p:blipFill>
          <a:blip r:embed="rId2"/>
          <a:srcRect/>
          <a:stretch>
            <a:fillRect/>
          </a:stretch>
        </p:blipFill>
        <p:spPr>
          <a:xfrm>
            <a:off x="457200" y="762000"/>
            <a:ext cx="8229600" cy="57912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42913" y="103188"/>
            <a:ext cx="8243887" cy="430212"/>
          </a:xfrm>
        </p:spPr>
        <p:txBody>
          <a:bodyPr/>
          <a:lstStyle/>
          <a:p>
            <a:r>
              <a:rPr lang="en-US" sz="2800"/>
              <a:t>S.S. DISHA DECK</a:t>
            </a:r>
          </a:p>
        </p:txBody>
      </p:sp>
      <p:pic>
        <p:nvPicPr>
          <p:cNvPr id="305156" name="Picture 4" descr="DSC00688"/>
          <p:cNvPicPr>
            <a:picLocks noGrp="1" noChangeAspect="1" noChangeArrowheads="1"/>
          </p:cNvPicPr>
          <p:nvPr>
            <p:ph idx="1"/>
          </p:nvPr>
        </p:nvPicPr>
        <p:blipFill>
          <a:blip r:embed="rId2"/>
          <a:srcRect/>
          <a:stretch>
            <a:fillRect/>
          </a:stretch>
        </p:blipFill>
        <p:spPr>
          <a:xfrm>
            <a:off x="457200" y="838200"/>
            <a:ext cx="8229600" cy="5715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38200" y="381000"/>
            <a:ext cx="7772400" cy="685800"/>
          </a:xfrm>
        </p:spPr>
        <p:txBody>
          <a:bodyPr/>
          <a:lstStyle/>
          <a:p>
            <a:r>
              <a:rPr lang="en-US" sz="3500" b="0" u="sng"/>
              <a:t>VARIOUS TYPES OF SHIPS CARRYING LIQUEFIED GAS</a:t>
            </a:r>
            <a:r>
              <a:rPr lang="en-US" sz="3500" b="0"/>
              <a:t>.</a:t>
            </a:r>
          </a:p>
        </p:txBody>
      </p:sp>
      <p:sp>
        <p:nvSpPr>
          <p:cNvPr id="11267" name="Rectangle 3"/>
          <p:cNvSpPr>
            <a:spLocks noGrp="1" noChangeArrowheads="1"/>
          </p:cNvSpPr>
          <p:nvPr>
            <p:ph type="subTitle" idx="1"/>
          </p:nvPr>
        </p:nvSpPr>
        <p:spPr>
          <a:xfrm>
            <a:off x="685800" y="1066800"/>
            <a:ext cx="7620000" cy="5410200"/>
          </a:xfrm>
        </p:spPr>
        <p:txBody>
          <a:bodyPr/>
          <a:lstStyle/>
          <a:p>
            <a:pPr algn="justLow">
              <a:lnSpc>
                <a:spcPct val="80000"/>
              </a:lnSpc>
            </a:pPr>
            <a:r>
              <a:rPr lang="en-US" sz="2400" u="sng" dirty="0"/>
              <a:t>Fully pressurized </a:t>
            </a:r>
            <a:r>
              <a:rPr lang="en-US" sz="2400" u="sng" dirty="0" smtClean="0"/>
              <a:t>ships</a:t>
            </a:r>
          </a:p>
          <a:p>
            <a:pPr algn="justLow">
              <a:lnSpc>
                <a:spcPct val="80000"/>
              </a:lnSpc>
            </a:pPr>
            <a:endParaRPr lang="en-US" sz="2400" dirty="0"/>
          </a:p>
          <a:p>
            <a:pPr algn="justLow">
              <a:lnSpc>
                <a:spcPct val="80000"/>
              </a:lnSpc>
            </a:pPr>
            <a:r>
              <a:rPr lang="en-US" sz="1800" b="0" dirty="0"/>
              <a:t>These ships are designed to carry liquefied gas cargoes at the relevant pressure of the gas at the highest ambient temperature the ship is likely to experience. </a:t>
            </a:r>
            <a:endParaRPr lang="en-US" sz="1800" b="0" dirty="0" smtClean="0"/>
          </a:p>
          <a:p>
            <a:pPr algn="justLow">
              <a:lnSpc>
                <a:spcPct val="80000"/>
              </a:lnSpc>
            </a:pPr>
            <a:endParaRPr lang="en-US" sz="1800" b="0" dirty="0" smtClean="0"/>
          </a:p>
          <a:p>
            <a:pPr algn="justLow">
              <a:lnSpc>
                <a:spcPct val="80000"/>
              </a:lnSpc>
            </a:pPr>
            <a:r>
              <a:rPr lang="en-US" sz="1800" b="0" dirty="0" smtClean="0"/>
              <a:t>A </a:t>
            </a:r>
            <a:r>
              <a:rPr lang="en-US" sz="1800" b="0" dirty="0"/>
              <a:t>Highest temperature of 45</a:t>
            </a:r>
            <a:r>
              <a:rPr lang="en-US" sz="1800" b="0" baseline="30000" dirty="0"/>
              <a:t>0</a:t>
            </a:r>
            <a:r>
              <a:rPr lang="en-US" sz="1800" b="0" dirty="0"/>
              <a:t>C is normally assumed with a design pressure of 17kg/cm</a:t>
            </a:r>
            <a:r>
              <a:rPr lang="en-US" sz="1800" b="0" baseline="30000" dirty="0"/>
              <a:t>2</a:t>
            </a:r>
            <a:r>
              <a:rPr lang="en-US" sz="1800" b="0" dirty="0"/>
              <a:t>. This corresponds to the vapor pressure of propane, the most volatile cargo which can be carried at ambient temperature. </a:t>
            </a:r>
            <a:endParaRPr lang="en-US" sz="1800" b="0" dirty="0" smtClean="0"/>
          </a:p>
          <a:p>
            <a:pPr algn="justLow">
              <a:lnSpc>
                <a:spcPct val="80000"/>
              </a:lnSpc>
            </a:pPr>
            <a:endParaRPr lang="en-US" sz="1800" b="0" dirty="0" smtClean="0"/>
          </a:p>
          <a:p>
            <a:pPr algn="justLow">
              <a:lnSpc>
                <a:spcPct val="80000"/>
              </a:lnSpc>
            </a:pPr>
            <a:r>
              <a:rPr lang="en-US" sz="1800" b="0" dirty="0" smtClean="0"/>
              <a:t>Cylindrical </a:t>
            </a:r>
            <a:r>
              <a:rPr lang="en-US" sz="1800" b="0" dirty="0"/>
              <a:t>or Spherical pressure vessels are used since they have a high degree of proven reliability and stress level </a:t>
            </a:r>
            <a:endParaRPr lang="en-US" sz="1800" b="0" dirty="0" smtClean="0"/>
          </a:p>
          <a:p>
            <a:pPr algn="justLow">
              <a:lnSpc>
                <a:spcPct val="80000"/>
              </a:lnSpc>
            </a:pPr>
            <a:endParaRPr lang="en-US" sz="1800" b="0" dirty="0"/>
          </a:p>
          <a:p>
            <a:pPr algn="justLow">
              <a:lnSpc>
                <a:spcPct val="80000"/>
              </a:lnSpc>
            </a:pPr>
            <a:r>
              <a:rPr lang="en-US" sz="1800" b="0" dirty="0" smtClean="0"/>
              <a:t>However</a:t>
            </a:r>
            <a:r>
              <a:rPr lang="en-US" sz="1800" b="0" dirty="0"/>
              <a:t>, building cost, tank size and weight, and poor utilization of hull space for this type of cargo containment vessel make the design impracticable for ships larger than small coastal ships. The ships tend to be up to the 2000 m</a:t>
            </a:r>
            <a:r>
              <a:rPr lang="en-US" sz="1800" b="0" baseline="30000" dirty="0"/>
              <a:t>3</a:t>
            </a:r>
            <a:r>
              <a:rPr lang="en-US" sz="1800" b="0" dirty="0"/>
              <a:t> -6000 m</a:t>
            </a:r>
            <a:r>
              <a:rPr lang="en-US" sz="1800" b="0" baseline="30000" dirty="0"/>
              <a:t>3</a:t>
            </a:r>
            <a:r>
              <a:rPr lang="en-US" sz="1800" b="0" dirty="0"/>
              <a:t> range,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442913" y="103188"/>
            <a:ext cx="8243887" cy="506412"/>
          </a:xfrm>
        </p:spPr>
        <p:txBody>
          <a:bodyPr/>
          <a:lstStyle/>
          <a:p>
            <a:r>
              <a:rPr lang="en-US" sz="2800"/>
              <a:t>S.S. DISHA MAIN SWITCH BOARD PANEL</a:t>
            </a:r>
          </a:p>
        </p:txBody>
      </p:sp>
      <p:pic>
        <p:nvPicPr>
          <p:cNvPr id="306180" name="Picture 4" descr="DSC00701"/>
          <p:cNvPicPr>
            <a:picLocks noGrp="1" noChangeAspect="1" noChangeArrowheads="1"/>
          </p:cNvPicPr>
          <p:nvPr>
            <p:ph idx="1"/>
          </p:nvPr>
        </p:nvPicPr>
        <p:blipFill>
          <a:blip r:embed="rId2"/>
          <a:srcRect/>
          <a:stretch>
            <a:fillRect/>
          </a:stretch>
        </p:blipFill>
        <p:spPr>
          <a:xfrm>
            <a:off x="381000" y="914400"/>
            <a:ext cx="8305800" cy="571500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442913" y="103188"/>
            <a:ext cx="8243887" cy="354012"/>
          </a:xfrm>
        </p:spPr>
        <p:txBody>
          <a:bodyPr/>
          <a:lstStyle/>
          <a:p>
            <a:r>
              <a:rPr lang="en-US" sz="2400"/>
              <a:t>S.S. DISHA MAIN STEAM TURBINE CONTROL</a:t>
            </a:r>
          </a:p>
        </p:txBody>
      </p:sp>
      <p:pic>
        <p:nvPicPr>
          <p:cNvPr id="307204" name="Picture 4" descr="DSC00712"/>
          <p:cNvPicPr>
            <a:picLocks noGrp="1" noChangeAspect="1" noChangeArrowheads="1"/>
          </p:cNvPicPr>
          <p:nvPr>
            <p:ph idx="1"/>
          </p:nvPr>
        </p:nvPicPr>
        <p:blipFill>
          <a:blip r:embed="rId2"/>
          <a:srcRect/>
          <a:stretch>
            <a:fillRect/>
          </a:stretch>
        </p:blipFill>
        <p:spPr>
          <a:xfrm>
            <a:off x="457200" y="762000"/>
            <a:ext cx="8229600" cy="56388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42913" y="103188"/>
            <a:ext cx="8243887" cy="354012"/>
          </a:xfrm>
        </p:spPr>
        <p:txBody>
          <a:bodyPr/>
          <a:lstStyle/>
          <a:p>
            <a:r>
              <a:rPr lang="en-US" sz="2800"/>
              <a:t>S.S. DISHA MAIN STEAM TURBINE</a:t>
            </a:r>
          </a:p>
        </p:txBody>
      </p:sp>
      <p:pic>
        <p:nvPicPr>
          <p:cNvPr id="308228" name="Picture 4" descr="DSC00713"/>
          <p:cNvPicPr>
            <a:picLocks noGrp="1" noChangeAspect="1" noChangeArrowheads="1"/>
          </p:cNvPicPr>
          <p:nvPr>
            <p:ph idx="1"/>
          </p:nvPr>
        </p:nvPicPr>
        <p:blipFill>
          <a:blip r:embed="rId2"/>
          <a:srcRect/>
          <a:stretch>
            <a:fillRect/>
          </a:stretch>
        </p:blipFill>
        <p:spPr>
          <a:xfrm>
            <a:off x="381000" y="762000"/>
            <a:ext cx="8382000" cy="57150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442913" y="103188"/>
            <a:ext cx="8243887" cy="506412"/>
          </a:xfrm>
        </p:spPr>
        <p:txBody>
          <a:bodyPr/>
          <a:lstStyle/>
          <a:p>
            <a:endParaRPr lang="en-US" sz="2800"/>
          </a:p>
        </p:txBody>
      </p:sp>
      <p:pic>
        <p:nvPicPr>
          <p:cNvPr id="309252" name="Picture 4" descr="DSC00747"/>
          <p:cNvPicPr>
            <a:picLocks noGrp="1" noChangeAspect="1" noChangeArrowheads="1"/>
          </p:cNvPicPr>
          <p:nvPr>
            <p:ph idx="1"/>
          </p:nvPr>
        </p:nvPicPr>
        <p:blipFill>
          <a:blip r:embed="rId2"/>
          <a:srcRect/>
          <a:stretch>
            <a:fillRect/>
          </a:stretch>
        </p:blipFill>
        <p:spPr>
          <a:xfrm>
            <a:off x="381000" y="990600"/>
            <a:ext cx="8382000" cy="54864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42913" y="103188"/>
            <a:ext cx="8243887" cy="506412"/>
          </a:xfrm>
        </p:spPr>
        <p:txBody>
          <a:bodyPr/>
          <a:lstStyle/>
          <a:p>
            <a:r>
              <a:rPr lang="en-US" sz="2800"/>
              <a:t>S.S. DISHA CARGO MANIFOLD</a:t>
            </a:r>
          </a:p>
        </p:txBody>
      </p:sp>
      <p:pic>
        <p:nvPicPr>
          <p:cNvPr id="310276" name="Picture 4" descr="DSC00809"/>
          <p:cNvPicPr>
            <a:picLocks noGrp="1" noChangeAspect="1" noChangeArrowheads="1"/>
          </p:cNvPicPr>
          <p:nvPr>
            <p:ph idx="1"/>
          </p:nvPr>
        </p:nvPicPr>
        <p:blipFill>
          <a:blip r:embed="rId2"/>
          <a:srcRect/>
          <a:stretch>
            <a:fillRect/>
          </a:stretch>
        </p:blipFill>
        <p:spPr>
          <a:xfrm>
            <a:off x="457200" y="990600"/>
            <a:ext cx="8229600" cy="53340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42913" y="103188"/>
            <a:ext cx="8243887" cy="354012"/>
          </a:xfrm>
        </p:spPr>
        <p:txBody>
          <a:bodyPr/>
          <a:lstStyle/>
          <a:p>
            <a:r>
              <a:rPr lang="en-US" sz="2800"/>
              <a:t>S.S. DISHA MOUNTINGS ON CARGO TANK</a:t>
            </a:r>
          </a:p>
        </p:txBody>
      </p:sp>
      <p:pic>
        <p:nvPicPr>
          <p:cNvPr id="311300" name="Picture 4" descr="DSC00820"/>
          <p:cNvPicPr>
            <a:picLocks noGrp="1" noChangeAspect="1" noChangeArrowheads="1"/>
          </p:cNvPicPr>
          <p:nvPr>
            <p:ph idx="1"/>
          </p:nvPr>
        </p:nvPicPr>
        <p:blipFill>
          <a:blip r:embed="rId2"/>
          <a:srcRect/>
          <a:stretch>
            <a:fillRect/>
          </a:stretch>
        </p:blipFill>
        <p:spPr>
          <a:xfrm>
            <a:off x="457200" y="762000"/>
            <a:ext cx="8305800" cy="571500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442913" y="103188"/>
            <a:ext cx="8243887" cy="354012"/>
          </a:xfrm>
        </p:spPr>
        <p:txBody>
          <a:bodyPr/>
          <a:lstStyle/>
          <a:p>
            <a:r>
              <a:rPr lang="en-US" sz="2800"/>
              <a:t>S.S. DISHA D.C.P. FIRE EXT. MONITOR</a:t>
            </a:r>
          </a:p>
        </p:txBody>
      </p:sp>
      <p:pic>
        <p:nvPicPr>
          <p:cNvPr id="312324" name="Picture 4" descr="DSC00822"/>
          <p:cNvPicPr>
            <a:picLocks noGrp="1" noChangeAspect="1" noChangeArrowheads="1"/>
          </p:cNvPicPr>
          <p:nvPr>
            <p:ph idx="1"/>
          </p:nvPr>
        </p:nvPicPr>
        <p:blipFill>
          <a:blip r:embed="rId2"/>
          <a:srcRect/>
          <a:stretch>
            <a:fillRect/>
          </a:stretch>
        </p:blipFill>
        <p:spPr>
          <a:xfrm>
            <a:off x="381000" y="762000"/>
            <a:ext cx="8382000" cy="579120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42913" y="103188"/>
            <a:ext cx="8243887" cy="430212"/>
          </a:xfrm>
        </p:spPr>
        <p:txBody>
          <a:bodyPr/>
          <a:lstStyle/>
          <a:p>
            <a:r>
              <a:rPr lang="en-US" sz="2800"/>
              <a:t>S.S. DISHA CARGO TANK DOME</a:t>
            </a:r>
          </a:p>
        </p:txBody>
      </p:sp>
      <p:pic>
        <p:nvPicPr>
          <p:cNvPr id="313348" name="Picture 4" descr="DSC00823"/>
          <p:cNvPicPr>
            <a:picLocks noGrp="1" noChangeAspect="1" noChangeArrowheads="1"/>
          </p:cNvPicPr>
          <p:nvPr>
            <p:ph idx="1"/>
          </p:nvPr>
        </p:nvPicPr>
        <p:blipFill>
          <a:blip r:embed="rId2"/>
          <a:srcRect/>
          <a:stretch>
            <a:fillRect/>
          </a:stretch>
        </p:blipFill>
        <p:spPr>
          <a:xfrm>
            <a:off x="457200" y="838200"/>
            <a:ext cx="8229600" cy="54864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42913" y="103188"/>
            <a:ext cx="8243887" cy="582612"/>
          </a:xfrm>
        </p:spPr>
        <p:txBody>
          <a:bodyPr/>
          <a:lstStyle/>
          <a:p>
            <a:r>
              <a:rPr lang="en-US" sz="3200"/>
              <a:t>S.S. DISHA FORECASTEL</a:t>
            </a:r>
          </a:p>
        </p:txBody>
      </p:sp>
      <p:pic>
        <p:nvPicPr>
          <p:cNvPr id="314372" name="Picture 4" descr="DSC00828"/>
          <p:cNvPicPr>
            <a:picLocks noGrp="1" noChangeAspect="1" noChangeArrowheads="1"/>
          </p:cNvPicPr>
          <p:nvPr>
            <p:ph idx="1"/>
          </p:nvPr>
        </p:nvPicPr>
        <p:blipFill>
          <a:blip r:embed="rId2"/>
          <a:srcRect/>
          <a:stretch>
            <a:fillRect/>
          </a:stretch>
        </p:blipFill>
        <p:spPr>
          <a:xfrm>
            <a:off x="457200" y="990600"/>
            <a:ext cx="8382000" cy="5562600"/>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42913" y="103188"/>
            <a:ext cx="8243887" cy="430212"/>
          </a:xfrm>
        </p:spPr>
        <p:txBody>
          <a:bodyPr/>
          <a:lstStyle/>
          <a:p>
            <a:r>
              <a:rPr lang="en-US" sz="2800"/>
              <a:t>S.S. DISHA LIFE BOAT</a:t>
            </a:r>
          </a:p>
        </p:txBody>
      </p:sp>
      <p:pic>
        <p:nvPicPr>
          <p:cNvPr id="315396" name="Picture 4" descr="DSC00838"/>
          <p:cNvPicPr>
            <a:picLocks noGrp="1" noChangeAspect="1" noChangeArrowheads="1"/>
          </p:cNvPicPr>
          <p:nvPr>
            <p:ph idx="1"/>
          </p:nvPr>
        </p:nvPicPr>
        <p:blipFill>
          <a:blip r:embed="rId2"/>
          <a:srcRect/>
          <a:stretch>
            <a:fillRect/>
          </a:stretch>
        </p:blipFill>
        <p:spPr>
          <a:xfrm>
            <a:off x="457200" y="685800"/>
            <a:ext cx="8229600" cy="5867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685800" y="685800"/>
            <a:ext cx="7924800" cy="5867400"/>
          </a:xfrm>
        </p:spPr>
        <p:txBody>
          <a:bodyPr/>
          <a:lstStyle/>
          <a:p>
            <a:pPr algn="justLow">
              <a:lnSpc>
                <a:spcPct val="80000"/>
              </a:lnSpc>
            </a:pPr>
            <a:r>
              <a:rPr lang="en-US" sz="2000" b="0"/>
              <a:t>“Lobed” tanks; made from the elements of two cylinders, and are generally tapered to follow the hull contours, especially towards the bows increases the proportion of the hull volume used to contain cargo can be increased to an extent.</a:t>
            </a:r>
          </a:p>
          <a:p>
            <a:pPr algn="justLow">
              <a:lnSpc>
                <a:spcPct val="80000"/>
              </a:lnSpc>
            </a:pPr>
            <a:endParaRPr lang="en-US" sz="2000" b="0"/>
          </a:p>
          <a:p>
            <a:pPr algn="justLow">
              <a:lnSpc>
                <a:spcPct val="80000"/>
              </a:lnSpc>
            </a:pPr>
            <a:r>
              <a:rPr lang="en-US" sz="2000" b="0"/>
              <a:t>Another way to make better use of hull volume is to extend the tanks above the main deck or install extra pressure vessel tanks above deck, protected by a water- tight cover. This capitalizes on the low specific gravity of the cargo. The limitation on this arrangement is the stability of the ship.</a:t>
            </a:r>
          </a:p>
          <a:p>
            <a:pPr algn="justLow">
              <a:lnSpc>
                <a:spcPct val="80000"/>
              </a:lnSpc>
            </a:pPr>
            <a:endParaRPr lang="en-US" sz="2000" b="0"/>
          </a:p>
          <a:p>
            <a:pPr algn="justLow">
              <a:lnSpc>
                <a:spcPct val="80000"/>
              </a:lnSpc>
            </a:pPr>
            <a:r>
              <a:rPr lang="en-US" sz="2000" b="0"/>
              <a:t>Pressure vessel systems are independent of the ships hull, but rest on supports or stools, built into the ship structure. The support system design has to take into consideration the deflection forces transmitted from the hull through the tank supports. The pressure vessel tank system is known as the “Independent Tank, Tank C”.</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442913" y="103188"/>
            <a:ext cx="8243887" cy="430212"/>
          </a:xfrm>
        </p:spPr>
        <p:txBody>
          <a:bodyPr/>
          <a:lstStyle/>
          <a:p>
            <a:r>
              <a:rPr lang="en-US" sz="2800"/>
              <a:t>S.S. DISHA E.C.R.</a:t>
            </a:r>
          </a:p>
        </p:txBody>
      </p:sp>
      <p:pic>
        <p:nvPicPr>
          <p:cNvPr id="316420" name="Picture 4" descr="DSC00871"/>
          <p:cNvPicPr>
            <a:picLocks noGrp="1" noChangeAspect="1" noChangeArrowheads="1"/>
          </p:cNvPicPr>
          <p:nvPr>
            <p:ph idx="1"/>
          </p:nvPr>
        </p:nvPicPr>
        <p:blipFill>
          <a:blip r:embed="rId2"/>
          <a:srcRect/>
          <a:stretch>
            <a:fillRect/>
          </a:stretch>
        </p:blipFill>
        <p:spPr>
          <a:xfrm>
            <a:off x="457200" y="838200"/>
            <a:ext cx="8305800" cy="55626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42913" y="103188"/>
            <a:ext cx="8243887" cy="582612"/>
          </a:xfrm>
        </p:spPr>
        <p:txBody>
          <a:bodyPr/>
          <a:lstStyle/>
          <a:p>
            <a:r>
              <a:rPr lang="en-US" sz="3200"/>
              <a:t>S.S. DISHA </a:t>
            </a:r>
          </a:p>
        </p:txBody>
      </p:sp>
      <p:pic>
        <p:nvPicPr>
          <p:cNvPr id="317444" name="Picture 4" descr="DSC00881"/>
          <p:cNvPicPr>
            <a:picLocks noGrp="1" noChangeAspect="1" noChangeArrowheads="1"/>
          </p:cNvPicPr>
          <p:nvPr>
            <p:ph idx="1"/>
          </p:nvPr>
        </p:nvPicPr>
        <p:blipFill>
          <a:blip r:embed="rId2"/>
          <a:srcRect/>
          <a:stretch>
            <a:fillRect/>
          </a:stretch>
        </p:blipFill>
        <p:spPr>
          <a:xfrm>
            <a:off x="533400" y="914400"/>
            <a:ext cx="8153400" cy="5562600"/>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442913" y="103188"/>
            <a:ext cx="8243887" cy="430212"/>
          </a:xfrm>
        </p:spPr>
        <p:txBody>
          <a:bodyPr/>
          <a:lstStyle/>
          <a:p>
            <a:r>
              <a:rPr lang="en-US" sz="2800"/>
              <a:t>S.S. DISHA CARGO CONTROL ROOM</a:t>
            </a:r>
          </a:p>
        </p:txBody>
      </p:sp>
      <p:pic>
        <p:nvPicPr>
          <p:cNvPr id="318468" name="Picture 4" descr="DSC00882"/>
          <p:cNvPicPr>
            <a:picLocks noGrp="1" noChangeAspect="1" noChangeArrowheads="1"/>
          </p:cNvPicPr>
          <p:nvPr>
            <p:ph idx="1"/>
          </p:nvPr>
        </p:nvPicPr>
        <p:blipFill>
          <a:blip r:embed="rId2"/>
          <a:srcRect/>
          <a:stretch>
            <a:fillRect/>
          </a:stretch>
        </p:blipFill>
        <p:spPr>
          <a:xfrm>
            <a:off x="457200" y="914400"/>
            <a:ext cx="8305800" cy="55626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442913" y="103188"/>
            <a:ext cx="8243887" cy="582612"/>
          </a:xfrm>
        </p:spPr>
        <p:txBody>
          <a:bodyPr/>
          <a:lstStyle/>
          <a:p>
            <a:r>
              <a:rPr lang="en-US" sz="3200"/>
              <a:t>M.T. DISHA MAIN STEAM TURBINE </a:t>
            </a:r>
          </a:p>
        </p:txBody>
      </p:sp>
      <p:pic>
        <p:nvPicPr>
          <p:cNvPr id="319492" name="Picture 4" descr="DSC00911"/>
          <p:cNvPicPr>
            <a:picLocks noGrp="1" noChangeAspect="1" noChangeArrowheads="1"/>
          </p:cNvPicPr>
          <p:nvPr>
            <p:ph idx="1"/>
          </p:nvPr>
        </p:nvPicPr>
        <p:blipFill>
          <a:blip r:embed="rId2"/>
          <a:srcRect/>
          <a:stretch>
            <a:fillRect/>
          </a:stretch>
        </p:blipFill>
        <p:spPr>
          <a:xfrm>
            <a:off x="457200" y="1066800"/>
            <a:ext cx="8305800" cy="53340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42913" y="103188"/>
            <a:ext cx="8243887" cy="506412"/>
          </a:xfrm>
        </p:spPr>
        <p:txBody>
          <a:bodyPr/>
          <a:lstStyle/>
          <a:p>
            <a:r>
              <a:rPr lang="en-US" sz="2800"/>
              <a:t>M.T. DISHA MARINE STEAM TURBINE</a:t>
            </a:r>
          </a:p>
        </p:txBody>
      </p:sp>
      <p:pic>
        <p:nvPicPr>
          <p:cNvPr id="320516" name="Picture 4" descr="DSC00913"/>
          <p:cNvPicPr>
            <a:picLocks noGrp="1" noChangeAspect="1" noChangeArrowheads="1"/>
          </p:cNvPicPr>
          <p:nvPr>
            <p:ph idx="1"/>
          </p:nvPr>
        </p:nvPicPr>
        <p:blipFill>
          <a:blip r:embed="rId2"/>
          <a:srcRect/>
          <a:stretch>
            <a:fillRect/>
          </a:stretch>
        </p:blipFill>
        <p:spPr>
          <a:xfrm>
            <a:off x="381000" y="990600"/>
            <a:ext cx="8382000" cy="5410200"/>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42913" y="103188"/>
            <a:ext cx="8243887" cy="430212"/>
          </a:xfrm>
        </p:spPr>
        <p:txBody>
          <a:bodyPr/>
          <a:lstStyle/>
          <a:p>
            <a:r>
              <a:rPr lang="en-US" sz="2800"/>
              <a:t>L.N.G. BERTH</a:t>
            </a:r>
          </a:p>
        </p:txBody>
      </p:sp>
      <p:pic>
        <p:nvPicPr>
          <p:cNvPr id="321540" name="Picture 4" descr="DSC00956"/>
          <p:cNvPicPr>
            <a:picLocks noGrp="1" noChangeAspect="1" noChangeArrowheads="1"/>
          </p:cNvPicPr>
          <p:nvPr>
            <p:ph idx="1"/>
          </p:nvPr>
        </p:nvPicPr>
        <p:blipFill>
          <a:blip r:embed="rId2"/>
          <a:srcRect/>
          <a:stretch>
            <a:fillRect/>
          </a:stretch>
        </p:blipFill>
        <p:spPr>
          <a:xfrm>
            <a:off x="381000" y="838200"/>
            <a:ext cx="8305800" cy="5638800"/>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4" name="Picture 6" descr="DSC04919"/>
          <p:cNvPicPr>
            <a:picLocks noGrp="1" noChangeAspect="1" noChangeArrowheads="1"/>
          </p:cNvPicPr>
          <p:nvPr>
            <p:ph/>
          </p:nvPr>
        </p:nvPicPr>
        <p:blipFill>
          <a:blip r:embed="rId2"/>
          <a:srcRect/>
          <a:stretch>
            <a:fillRect/>
          </a:stretch>
        </p:blipFill>
        <p:spPr>
          <a:xfrm>
            <a:off x="228600" y="103188"/>
            <a:ext cx="8534400" cy="6602412"/>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442913" y="103188"/>
            <a:ext cx="8243887" cy="430212"/>
          </a:xfrm>
        </p:spPr>
        <p:txBody>
          <a:bodyPr/>
          <a:lstStyle/>
          <a:p>
            <a:r>
              <a:rPr lang="en-US" sz="2800"/>
              <a:t>S.S. DISHA BOILER BURNER</a:t>
            </a:r>
          </a:p>
        </p:txBody>
      </p:sp>
      <p:pic>
        <p:nvPicPr>
          <p:cNvPr id="322564" name="Picture 4" descr="DSC01072"/>
          <p:cNvPicPr>
            <a:picLocks noGrp="1" noChangeAspect="1" noChangeArrowheads="1"/>
          </p:cNvPicPr>
          <p:nvPr>
            <p:ph idx="1"/>
          </p:nvPr>
        </p:nvPicPr>
        <p:blipFill>
          <a:blip r:embed="rId2"/>
          <a:srcRect/>
          <a:stretch>
            <a:fillRect/>
          </a:stretch>
        </p:blipFill>
        <p:spPr>
          <a:xfrm>
            <a:off x="457200" y="838200"/>
            <a:ext cx="8153400" cy="5715000"/>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4" name="Rectangle 2"/>
          <p:cNvSpPr>
            <a:spLocks noGrp="1" noChangeArrowheads="1"/>
          </p:cNvSpPr>
          <p:nvPr>
            <p:ph type="body" idx="1"/>
          </p:nvPr>
        </p:nvSpPr>
        <p:spPr>
          <a:xfrm>
            <a:off x="609600" y="457200"/>
            <a:ext cx="8229600" cy="4456113"/>
          </a:xfrm>
        </p:spPr>
        <p:txBody>
          <a:bodyPr/>
          <a:lstStyle/>
          <a:p>
            <a:pPr>
              <a:buFontTx/>
              <a:buNone/>
            </a:pPr>
            <a:endParaRPr lang="en-US"/>
          </a:p>
        </p:txBody>
      </p:sp>
      <p:sp>
        <p:nvSpPr>
          <p:cNvPr id="361475" name="WordArt 3"/>
          <p:cNvSpPr>
            <a:spLocks noChangeArrowheads="1" noChangeShapeType="1" noTextEdit="1"/>
          </p:cNvSpPr>
          <p:nvPr/>
        </p:nvSpPr>
        <p:spPr bwMode="auto">
          <a:xfrm>
            <a:off x="1219200" y="1676400"/>
            <a:ext cx="7162800" cy="2514600"/>
          </a:xfrm>
          <a:prstGeom prst="rect">
            <a:avLst/>
          </a:prstGeom>
        </p:spPr>
        <p:txBody>
          <a:bodyPr wrap="none" fromWordArt="1">
            <a:prstTxWarp prst="textPlain">
              <a:avLst>
                <a:gd name="adj" fmla="val 50000"/>
              </a:avLst>
            </a:prstTxWarp>
          </a:bodyPr>
          <a:lstStyle/>
          <a:p>
            <a:pPr algn="ctr"/>
            <a:r>
              <a:rPr lang="en-US" sz="3600" kern="10">
                <a:ln w="12700">
                  <a:no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2700000">
                    <a:srgbClr val="9400ED">
                      <a:gamma/>
                      <a:shade val="60000"/>
                      <a:invGamma/>
                    </a:srgbClr>
                  </a:prstShdw>
                </a:effectLst>
                <a:latin typeface="Monotype Corsiva"/>
              </a:rPr>
              <a:t>THANK YOU ALL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6786" name="Picture 2" descr="13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7810" name="Picture 2" descr="16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974</TotalTime>
  <Words>5127</Words>
  <Application>Microsoft PowerPoint</Application>
  <PresentationFormat>On-screen Show (4:3)</PresentationFormat>
  <Paragraphs>500</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Balloons</vt:lpstr>
      <vt:lpstr>INTRODUCTION</vt:lpstr>
      <vt:lpstr>Slide 2</vt:lpstr>
      <vt:lpstr>Liquefied gas Definition: Products having a vapour pressure exceeding 2.8 bar absolute at a temperature of 37.8o C(100oF), when carried in bulk.  VARIOUS TYPES OF LIQUEFIED GAS CARGOES</vt:lpstr>
      <vt:lpstr>Slide 4</vt:lpstr>
      <vt:lpstr>Slide 5</vt:lpstr>
      <vt:lpstr>VARIOUS TYPES OF SHIPS CARRYING LIQUEFIED GAS.</vt:lpstr>
      <vt:lpstr>Slide 7</vt:lpstr>
      <vt:lpstr>Slide 8</vt:lpstr>
      <vt:lpstr>Slide 9</vt:lpstr>
      <vt:lpstr>Slide 10</vt:lpstr>
      <vt:lpstr>Slide 11</vt:lpstr>
      <vt:lpstr>Slide 12</vt:lpstr>
      <vt:lpstr>Slide 13</vt:lpstr>
      <vt:lpstr>INDEPENDENT TYPE B TANKS</vt:lpstr>
      <vt:lpstr>INDEPENDENT TYPE B TANKS</vt:lpstr>
      <vt:lpstr>Slide 16</vt:lpstr>
      <vt:lpstr>Slide 17</vt:lpstr>
      <vt:lpstr>Slide 18</vt:lpstr>
      <vt:lpstr>Slide 19</vt:lpstr>
      <vt:lpstr>Slide 20</vt:lpstr>
      <vt:lpstr>Slide 21</vt:lpstr>
      <vt:lpstr>MEMBRANE TYPE TANKS</vt:lpstr>
      <vt:lpstr>GAZ TRANSPORT MEMBRANE</vt:lpstr>
      <vt:lpstr>GAZ TRANSPORT MEMBRANE</vt:lpstr>
      <vt:lpstr>TECHNIGAZ  MEMBRANE</vt:lpstr>
      <vt:lpstr>Slide 26</vt:lpstr>
      <vt:lpstr>Slide 27</vt:lpstr>
      <vt:lpstr>Slide 28</vt:lpstr>
      <vt:lpstr>Slide 29</vt:lpstr>
      <vt:lpstr>Slide 30</vt:lpstr>
      <vt:lpstr>Slide 31</vt:lpstr>
      <vt:lpstr>Slide 32</vt:lpstr>
      <vt:lpstr>Slide 33</vt:lpstr>
      <vt:lpstr>LNG SHIP-Spherical Tank Type</vt:lpstr>
      <vt:lpstr>Slide 35</vt:lpstr>
      <vt:lpstr>The Main Hazards relating to Environment, Health and Safety are:-</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PRISMATIC CARGO TANK</vt:lpstr>
      <vt:lpstr>MODEL OF S.S. DISHA</vt:lpstr>
      <vt:lpstr>S.S. DISHA DECK</vt:lpstr>
      <vt:lpstr>S.S. DISHA MAIN SWITCH BOARD PANEL</vt:lpstr>
      <vt:lpstr>S.S. DISHA MAIN STEAM TURBINE CONTROL</vt:lpstr>
      <vt:lpstr>S.S. DISHA MAIN STEAM TURBINE</vt:lpstr>
      <vt:lpstr>Slide 63</vt:lpstr>
      <vt:lpstr>S.S. DISHA CARGO MANIFOLD</vt:lpstr>
      <vt:lpstr>S.S. DISHA MOUNTINGS ON CARGO TANK</vt:lpstr>
      <vt:lpstr>S.S. DISHA D.C.P. FIRE EXT. MONITOR</vt:lpstr>
      <vt:lpstr>S.S. DISHA CARGO TANK DOME</vt:lpstr>
      <vt:lpstr>S.S. DISHA FORECASTEL</vt:lpstr>
      <vt:lpstr>S.S. DISHA LIFE BOAT</vt:lpstr>
      <vt:lpstr>S.S. DISHA E.C.R.</vt:lpstr>
      <vt:lpstr>S.S. DISHA </vt:lpstr>
      <vt:lpstr>S.S. DISHA CARGO CONTROL ROOM</vt:lpstr>
      <vt:lpstr>M.T. DISHA MAIN STEAM TURBINE </vt:lpstr>
      <vt:lpstr>M.T. DISHA MARINE STEAM TURBINE</vt:lpstr>
      <vt:lpstr>L.N.G. BERTH</vt:lpstr>
      <vt:lpstr>Slide 76</vt:lpstr>
      <vt:lpstr>S.S. DISHA BOILER BURNER</vt:lpstr>
      <vt:lpstr>Slide 78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das</dc:creator>
  <cp:lastModifiedBy>user</cp:lastModifiedBy>
  <cp:revision>210</cp:revision>
  <dcterms:created xsi:type="dcterms:W3CDTF">2008-10-31T06:38:43Z</dcterms:created>
  <dcterms:modified xsi:type="dcterms:W3CDTF">2013-03-14T06:43:12Z</dcterms:modified>
</cp:coreProperties>
</file>